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0"/>
  </p:notesMasterIdLst>
  <p:sldIdLst>
    <p:sldId id="256" r:id="rId2"/>
    <p:sldId id="289" r:id="rId3"/>
    <p:sldId id="290" r:id="rId4"/>
    <p:sldId id="338" r:id="rId5"/>
    <p:sldId id="292" r:id="rId6"/>
    <p:sldId id="293" r:id="rId7"/>
    <p:sldId id="294" r:id="rId8"/>
    <p:sldId id="337" r:id="rId9"/>
    <p:sldId id="295" r:id="rId10"/>
    <p:sldId id="296" r:id="rId11"/>
    <p:sldId id="297" r:id="rId12"/>
    <p:sldId id="298" r:id="rId13"/>
    <p:sldId id="303" r:id="rId14"/>
    <p:sldId id="299" r:id="rId15"/>
    <p:sldId id="300" r:id="rId16"/>
    <p:sldId id="301" r:id="rId17"/>
    <p:sldId id="304" r:id="rId18"/>
    <p:sldId id="305" r:id="rId19"/>
    <p:sldId id="306" r:id="rId20"/>
    <p:sldId id="339" r:id="rId21"/>
    <p:sldId id="307" r:id="rId22"/>
    <p:sldId id="308" r:id="rId23"/>
    <p:sldId id="309" r:id="rId24"/>
    <p:sldId id="310" r:id="rId25"/>
    <p:sldId id="311" r:id="rId26"/>
    <p:sldId id="312" r:id="rId27"/>
    <p:sldId id="314" r:id="rId28"/>
    <p:sldId id="317" r:id="rId29"/>
    <p:sldId id="315" r:id="rId30"/>
    <p:sldId id="316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31" r:id="rId43"/>
    <p:sldId id="329" r:id="rId44"/>
    <p:sldId id="330" r:id="rId45"/>
    <p:sldId id="334" r:id="rId46"/>
    <p:sldId id="335" r:id="rId47"/>
    <p:sldId id="336" r:id="rId48"/>
    <p:sldId id="333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EE"/>
    <a:srgbClr val="0000AC"/>
    <a:srgbClr val="00B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62" autoAdjust="0"/>
    <p:restoredTop sz="94718" autoAdjust="0"/>
  </p:normalViewPr>
  <p:slideViewPr>
    <p:cSldViewPr>
      <p:cViewPr varScale="1">
        <p:scale>
          <a:sx n="83" d="100"/>
          <a:sy n="83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A75E-43A8-4101-A3F5-6ED02DF90728}" type="datetimeFigureOut">
              <a:rPr lang="en-US" smtClean="0"/>
              <a:pPr/>
              <a:t>8/5/2008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F5C5-AC21-4BF4-A7A3-2833CA1A8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something good about HIT !!!</a:t>
            </a:r>
            <a:r>
              <a:rPr lang="en-US" baseline="0" dirty="0" smtClean="0"/>
              <a:t>  Also advertise for Microsoft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4F5C5-AC21-4BF4-A7A3-2833CA1A8E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4F5C5-AC21-4BF4-A7A3-2833CA1A8EA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there’s no alpha, so weights are approximate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4F5C5-AC21-4BF4-A7A3-2833CA1A8E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4F5C5-AC21-4BF4-A7A3-2833CA1A8EA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Say:  This is the SVM formulation that we observe most commonly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4F5C5-AC21-4BF4-A7A3-2833CA1A8EA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373562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mo Video et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6" y="2529417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489979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2076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35" y="2599798"/>
            <a:ext cx="4126177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2" y="2599798"/>
            <a:ext cx="4127500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14198"/>
            <a:ext cx="8380412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600062"/>
            <a:ext cx="83804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6" name="Picture 5" descr="MSRChineseLogo_Blac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82004" y="138267"/>
            <a:ext cx="1070803" cy="43691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400" b="0" cap="none" spc="-300" dirty="0" smtClean="0">
          <a:ln w="3175">
            <a:noFill/>
          </a:ln>
          <a:gradFill flip="none" rotWithShape="1">
            <a:gsLst>
              <a:gs pos="28000">
                <a:srgbClr val="FEF9DA"/>
              </a:gs>
              <a:gs pos="52000">
                <a:schemeClr val="accent1"/>
              </a:gs>
              <a:gs pos="68000">
                <a:srgbClr val="F79A1D"/>
              </a:gs>
            </a:gsLst>
            <a:lin ang="5400000" scaled="1"/>
            <a:tileRect/>
          </a:gradFill>
          <a:effectLst>
            <a:outerShdw blurRad="88900" dist="12700" dir="2700000" algn="tl" rotWithShape="0">
              <a:prstClr val="black"/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2pPr>
      <a:lvl3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3pPr>
      <a:lvl4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4pPr>
      <a:lvl5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5pPr>
      <a:lvl6pPr marL="38097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6pPr>
      <a:lvl7pPr marL="76194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7pPr>
      <a:lvl8pPr marL="114290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8pPr>
      <a:lvl9pPr marL="152387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9pPr>
    </p:titleStyle>
    <p:bodyStyle>
      <a:lvl1pPr marL="382573" indent="-382573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Tx/>
        <a:buBlip>
          <a:blip r:embed="rId11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4822" indent="-317487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700">
          <a:solidFill>
            <a:schemeClr val="tx1"/>
          </a:solidFill>
          <a:latin typeface="+mn-lt"/>
        </a:defRPr>
      </a:lvl2pPr>
      <a:lvl3pPr marL="988974" indent="-28256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300">
          <a:solidFill>
            <a:schemeClr val="tx1"/>
          </a:solidFill>
          <a:latin typeface="+mn-lt"/>
        </a:defRPr>
      </a:lvl3pPr>
      <a:lvl4pPr marL="1266774" indent="-27621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000">
          <a:solidFill>
            <a:schemeClr val="tx1"/>
          </a:solidFill>
          <a:latin typeface="+mn-lt"/>
        </a:defRPr>
      </a:lvl4pPr>
      <a:lvl5pPr marL="1530289" indent="-260340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000">
          <a:solidFill>
            <a:schemeClr val="tx1"/>
          </a:solidFill>
          <a:latin typeface="+mn-lt"/>
        </a:defRPr>
      </a:lvl5pPr>
      <a:lvl6pPr marL="1911463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292432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267340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05437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1.png"/><Relationship Id="rId5" Type="http://schemas.openxmlformats.org/officeDocument/2006/relationships/tags" Target="../tags/tag8.xml"/><Relationship Id="rId10" Type="http://schemas.openxmlformats.org/officeDocument/2006/relationships/image" Target="../media/image7.wmf"/><Relationship Id="rId4" Type="http://schemas.openxmlformats.org/officeDocument/2006/relationships/tags" Target="../tags/tag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2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7.png"/><Relationship Id="rId5" Type="http://schemas.openxmlformats.org/officeDocument/2006/relationships/tags" Target="../tags/tag13.xml"/><Relationship Id="rId10" Type="http://schemas.openxmlformats.org/officeDocument/2006/relationships/image" Target="../media/image26.png"/><Relationship Id="rId4" Type="http://schemas.openxmlformats.org/officeDocument/2006/relationships/tags" Target="../tags/tag12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3.png"/><Relationship Id="rId5" Type="http://schemas.openxmlformats.org/officeDocument/2006/relationships/tags" Target="../tags/tag19.xml"/><Relationship Id="rId10" Type="http://schemas.openxmlformats.org/officeDocument/2006/relationships/image" Target="../media/image32.png"/><Relationship Id="rId4" Type="http://schemas.openxmlformats.org/officeDocument/2006/relationships/tags" Target="../tags/tag18.xml"/><Relationship Id="rId9" Type="http://schemas.openxmlformats.org/officeDocument/2006/relationships/image" Target="../media/image31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3.xml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6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jpeg"/><Relationship Id="rId4" Type="http://schemas.openxmlformats.org/officeDocument/2006/relationships/tags" Target="../tags/tag24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image" Target="../media/image3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44.png"/><Relationship Id="rId3" Type="http://schemas.openxmlformats.org/officeDocument/2006/relationships/tags" Target="../tags/tag30.xml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42.png"/><Relationship Id="rId5" Type="http://schemas.openxmlformats.org/officeDocument/2006/relationships/tags" Target="../tags/tag32.xml"/><Relationship Id="rId10" Type="http://schemas.openxmlformats.org/officeDocument/2006/relationships/image" Target="../media/image16.png"/><Relationship Id="rId4" Type="http://schemas.openxmlformats.org/officeDocument/2006/relationships/tags" Target="../tags/tag31.xml"/><Relationship Id="rId9" Type="http://schemas.openxmlformats.org/officeDocument/2006/relationships/image" Target="../media/image15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5.xml"/><Relationship Id="rId7" Type="http://schemas.openxmlformats.org/officeDocument/2006/relationships/image" Target="../media/image4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9.png"/><Relationship Id="rId4" Type="http://schemas.openxmlformats.org/officeDocument/2006/relationships/tags" Target="../tags/tag36.xml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9.xml"/><Relationship Id="rId7" Type="http://schemas.openxmlformats.org/officeDocument/2006/relationships/image" Target="../media/image5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0.xml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3.xml"/><Relationship Id="rId7" Type="http://schemas.openxmlformats.org/officeDocument/2006/relationships/image" Target="../media/image5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58.png"/><Relationship Id="rId5" Type="http://schemas.openxmlformats.org/officeDocument/2006/relationships/tags" Target="../tags/tag45.xml"/><Relationship Id="rId10" Type="http://schemas.openxmlformats.org/officeDocument/2006/relationships/image" Target="../media/image57.png"/><Relationship Id="rId4" Type="http://schemas.openxmlformats.org/officeDocument/2006/relationships/tags" Target="../tags/tag44.xml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2.png"/><Relationship Id="rId18" Type="http://schemas.openxmlformats.org/officeDocument/2006/relationships/image" Target="../media/image64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tags" Target="../tags/tag47.xml"/><Relationship Id="rId16" Type="http://schemas.openxmlformats.org/officeDocument/2006/relationships/image" Target="../media/image62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0.png"/><Relationship Id="rId5" Type="http://schemas.openxmlformats.org/officeDocument/2006/relationships/tags" Target="../tags/tag50.xml"/><Relationship Id="rId15" Type="http://schemas.openxmlformats.org/officeDocument/2006/relationships/image" Target="../media/image61.png"/><Relationship Id="rId10" Type="http://schemas.openxmlformats.org/officeDocument/2006/relationships/image" Target="../media/image59.png"/><Relationship Id="rId19" Type="http://schemas.openxmlformats.org/officeDocument/2006/relationships/image" Target="../media/image3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56.xml"/><Relationship Id="rId7" Type="http://schemas.openxmlformats.org/officeDocument/2006/relationships/image" Target="../media/image66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5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12" Type="http://schemas.openxmlformats.org/officeDocument/2006/relationships/image" Target="../media/image6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3.png"/><Relationship Id="rId5" Type="http://schemas.openxmlformats.org/officeDocument/2006/relationships/tags" Target="../tags/tag61.xml"/><Relationship Id="rId10" Type="http://schemas.openxmlformats.org/officeDocument/2006/relationships/image" Target="../media/image32.png"/><Relationship Id="rId4" Type="http://schemas.openxmlformats.org/officeDocument/2006/relationships/tags" Target="../tags/tag60.xml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64.xml"/><Relationship Id="rId7" Type="http://schemas.openxmlformats.org/officeDocument/2006/relationships/image" Target="../media/image7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69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72.png"/><Relationship Id="rId4" Type="http://schemas.openxmlformats.org/officeDocument/2006/relationships/tags" Target="../tags/tag65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7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tags" Target="../tags/tag72.xml"/><Relationship Id="rId16" Type="http://schemas.openxmlformats.org/officeDocument/2006/relationships/image" Target="../media/image84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79.png"/><Relationship Id="rId5" Type="http://schemas.openxmlformats.org/officeDocument/2006/relationships/tags" Target="../tags/tag75.xml"/><Relationship Id="rId15" Type="http://schemas.openxmlformats.org/officeDocument/2006/relationships/image" Target="../media/image83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16.png"/><Relationship Id="rId17" Type="http://schemas.openxmlformats.org/officeDocument/2006/relationships/image" Target="../media/image92.png"/><Relationship Id="rId2" Type="http://schemas.openxmlformats.org/officeDocument/2006/relationships/tags" Target="../tags/tag80.xml"/><Relationship Id="rId16" Type="http://schemas.openxmlformats.org/officeDocument/2006/relationships/image" Target="../media/image91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87.jpeg"/><Relationship Id="rId5" Type="http://schemas.openxmlformats.org/officeDocument/2006/relationships/tags" Target="../tags/tag83.xml"/><Relationship Id="rId15" Type="http://schemas.openxmlformats.org/officeDocument/2006/relationships/image" Target="../media/image90.png"/><Relationship Id="rId10" Type="http://schemas.openxmlformats.org/officeDocument/2006/relationships/image" Target="../media/image7.wmf"/><Relationship Id="rId19" Type="http://schemas.openxmlformats.org/officeDocument/2006/relationships/image" Target="../media/image94.png"/><Relationship Id="rId4" Type="http://schemas.openxmlformats.org/officeDocument/2006/relationships/tags" Target="../tags/tag82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88.xml"/><Relationship Id="rId7" Type="http://schemas.openxmlformats.org/officeDocument/2006/relationships/image" Target="../media/image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98.png"/><Relationship Id="rId4" Type="http://schemas.openxmlformats.org/officeDocument/2006/relationships/tags" Target="../tags/tag89.xml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00.png"/><Relationship Id="rId5" Type="http://schemas.openxmlformats.org/officeDocument/2006/relationships/image" Target="../media/image3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3.pn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04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03.png"/><Relationship Id="rId5" Type="http://schemas.openxmlformats.org/officeDocument/2006/relationships/tags" Target="../tags/tag96.xml"/><Relationship Id="rId10" Type="http://schemas.openxmlformats.org/officeDocument/2006/relationships/image" Target="../media/image102.png"/><Relationship Id="rId4" Type="http://schemas.openxmlformats.org/officeDocument/2006/relationships/tags" Target="../tags/tag95.xml"/><Relationship Id="rId9" Type="http://schemas.openxmlformats.org/officeDocument/2006/relationships/image" Target="../media/image83.png"/><Relationship Id="rId1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08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5" Type="http://schemas.openxmlformats.org/officeDocument/2006/relationships/image" Target="../media/image3.png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111.xml"/><Relationship Id="rId7" Type="http://schemas.openxmlformats.org/officeDocument/2006/relationships/image" Target="../media/image113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17.png"/><Relationship Id="rId5" Type="http://schemas.openxmlformats.org/officeDocument/2006/relationships/tags" Target="../tags/tag113.xml"/><Relationship Id="rId10" Type="http://schemas.openxmlformats.org/officeDocument/2006/relationships/image" Target="../media/image116.png"/><Relationship Id="rId4" Type="http://schemas.openxmlformats.org/officeDocument/2006/relationships/tags" Target="../tags/tag112.xml"/><Relationship Id="rId9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4.xml"/><Relationship Id="rId4" Type="http://schemas.openxmlformats.org/officeDocument/2006/relationships/image" Target="../media/image11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24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23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2.jpeg"/><Relationship Id="rId5" Type="http://schemas.openxmlformats.org/officeDocument/2006/relationships/tags" Target="../tags/tag120.xml"/><Relationship Id="rId15" Type="http://schemas.openxmlformats.org/officeDocument/2006/relationships/image" Target="../media/image126.png"/><Relationship Id="rId10" Type="http://schemas.openxmlformats.org/officeDocument/2006/relationships/image" Target="../media/image122.png"/><Relationship Id="rId4" Type="http://schemas.openxmlformats.org/officeDocument/2006/relationships/tags" Target="../tags/tag119.xml"/><Relationship Id="rId9" Type="http://schemas.openxmlformats.org/officeDocument/2006/relationships/image" Target="../media/image121.png"/><Relationship Id="rId1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384995"/>
          </a:xfrm>
        </p:spPr>
        <p:txBody>
          <a:bodyPr/>
          <a:lstStyle/>
          <a:p>
            <a:pPr algn="ctr"/>
            <a:r>
              <a:rPr sz="5000" smtClean="0"/>
              <a:t>Supervised and semi-supervised learning for NLP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3504"/>
            <a:ext cx="3124200" cy="609398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John Blitzer</a:t>
            </a:r>
          </a:p>
        </p:txBody>
      </p:sp>
      <p:pic>
        <p:nvPicPr>
          <p:cNvPr id="4" name="Picture 4" descr="MSRChineseLogo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10890"/>
            <a:ext cx="2819400" cy="11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061626"/>
            <a:ext cx="8229600" cy="126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 smtClean="0">
                <a:solidFill>
                  <a:srgbClr val="00B0F0"/>
                </a:solidFill>
              </a:rPr>
              <a:t>自然语言计算组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3200" dirty="0" smtClean="0">
                <a:solidFill>
                  <a:srgbClr val="00B0F0"/>
                </a:solidFill>
              </a:rPr>
              <a:t>http://research.microsoft.com/asia/group/nlc/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8380412" cy="609398"/>
          </a:xfrm>
        </p:spPr>
        <p:txBody>
          <a:bodyPr/>
          <a:lstStyle/>
          <a:p>
            <a:r>
              <a:rPr lang="en-US" sz="4400" dirty="0" smtClean="0"/>
              <a:t>Feature representations of</a:t>
            </a:r>
            <a:endParaRPr lang="en-US" sz="4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228601" y="2497691"/>
            <a:ext cx="838200" cy="990599"/>
            <a:chOff x="533400" y="2464662"/>
            <a:chExt cx="675499" cy="811938"/>
          </a:xfrm>
        </p:grpSpPr>
        <p:pic>
          <p:nvPicPr>
            <p:cNvPr id="61" name="Picture 23" descr="documen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650091"/>
            <a:ext cx="1034858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0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28600" y="2116690"/>
            <a:ext cx="1526086" cy="381000"/>
          </a:xfrm>
          <a:prstGeom prst="rect">
            <a:avLst/>
          </a:prstGeom>
          <a:noFill/>
          <a:ln/>
          <a:effectLst/>
        </p:spPr>
      </p:pic>
      <p:pic>
        <p:nvPicPr>
          <p:cNvPr id="91" name="Picture 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599" y="5124451"/>
            <a:ext cx="1066801" cy="819150"/>
          </a:xfrm>
          <a:prstGeom prst="rect">
            <a:avLst/>
          </a:prstGeom>
          <a:noFill/>
        </p:spPr>
      </p:pic>
      <p:sp>
        <p:nvSpPr>
          <p:cNvPr id="307205" name="Rectangle 5"/>
          <p:cNvSpPr>
            <a:spLocks noChangeArrowheads="1"/>
          </p:cNvSpPr>
          <p:nvPr/>
        </p:nvSpPr>
        <p:spPr bwMode="auto">
          <a:xfrm rot="16200000">
            <a:off x="5090596" y="776133"/>
            <a:ext cx="716203" cy="4037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441700" y="2516105"/>
            <a:ext cx="44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3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3843341" y="2524678"/>
            <a:ext cx="368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2827020" y="3698207"/>
            <a:ext cx="1485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horrible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4419600" y="3698207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read_half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6775450" y="3681776"/>
            <a:ext cx="122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waste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07217" name="Line 17"/>
          <p:cNvSpPr>
            <a:spLocks noChangeShapeType="1"/>
          </p:cNvSpPr>
          <p:nvPr/>
        </p:nvSpPr>
        <p:spPr bwMode="auto">
          <a:xfrm flipH="1" flipV="1">
            <a:off x="5338445" y="2439884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40302" y="2526423"/>
            <a:ext cx="323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 rot="5400000">
            <a:off x="4454153" y="2440249"/>
            <a:ext cx="304800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5364959" y="2514969"/>
            <a:ext cx="264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1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5784850" y="2514978"/>
            <a:ext cx="311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 rot="5400000">
            <a:off x="6307432" y="2369414"/>
            <a:ext cx="191293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6622257" y="2515615"/>
            <a:ext cx="311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156450" y="2510206"/>
            <a:ext cx="158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2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7" name="Line 17"/>
          <p:cNvSpPr>
            <a:spLocks noChangeShapeType="1"/>
          </p:cNvSpPr>
          <p:nvPr/>
        </p:nvSpPr>
        <p:spPr bwMode="auto">
          <a:xfrm flipV="1">
            <a:off x="3810000" y="2438523"/>
            <a:ext cx="0" cy="714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H="1" flipV="1">
            <a:off x="5757867" y="2434006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sp>
        <p:nvSpPr>
          <p:cNvPr id="109" name="Line 17"/>
          <p:cNvSpPr>
            <a:spLocks noChangeShapeType="1"/>
          </p:cNvSpPr>
          <p:nvPr/>
        </p:nvSpPr>
        <p:spPr bwMode="auto">
          <a:xfrm flipH="1" flipV="1">
            <a:off x="7010400" y="2438761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cxnSp>
        <p:nvCxnSpPr>
          <p:cNvPr id="112" name="Straight Arrow Connector 111"/>
          <p:cNvCxnSpPr/>
          <p:nvPr/>
        </p:nvCxnSpPr>
        <p:spPr bwMode="auto">
          <a:xfrm rot="5400000">
            <a:off x="3312677" y="3343758"/>
            <a:ext cx="545068" cy="11430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07222" idx="2"/>
            <a:endCxn id="307210" idx="0"/>
          </p:cNvCxnSpPr>
          <p:nvPr/>
        </p:nvCxnSpPr>
        <p:spPr bwMode="auto">
          <a:xfrm rot="5400000">
            <a:off x="5104600" y="3305690"/>
            <a:ext cx="660018" cy="125017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307228" idx="2"/>
            <a:endCxn id="307211" idx="0"/>
          </p:cNvCxnSpPr>
          <p:nvPr/>
        </p:nvCxnSpPr>
        <p:spPr bwMode="auto">
          <a:xfrm rot="16200000" flipH="1">
            <a:off x="6987850" y="3281401"/>
            <a:ext cx="648350" cy="152400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9" name="Group 158"/>
          <p:cNvGrpSpPr/>
          <p:nvPr/>
        </p:nvGrpSpPr>
        <p:grpSpPr>
          <a:xfrm>
            <a:off x="152400" y="5029201"/>
            <a:ext cx="838200" cy="990599"/>
            <a:chOff x="533400" y="2464662"/>
            <a:chExt cx="675499" cy="811938"/>
          </a:xfrm>
        </p:grpSpPr>
        <p:pic>
          <p:nvPicPr>
            <p:cNvPr id="160" name="Picture 23" descr="documen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61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64" name="Picture 16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28945" y="4648200"/>
            <a:ext cx="1525395" cy="380828"/>
          </a:xfrm>
          <a:prstGeom prst="rect">
            <a:avLst/>
          </a:prstGeom>
          <a:noFill/>
          <a:ln/>
          <a:effectLst/>
        </p:spPr>
      </p:pic>
      <p:sp>
        <p:nvSpPr>
          <p:cNvPr id="182" name="Rectangle 5"/>
          <p:cNvSpPr>
            <a:spLocks noChangeArrowheads="1"/>
          </p:cNvSpPr>
          <p:nvPr/>
        </p:nvSpPr>
        <p:spPr bwMode="auto">
          <a:xfrm rot="16200000">
            <a:off x="4863084" y="3473543"/>
            <a:ext cx="713232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6" name="Text Box 6"/>
          <p:cNvSpPr txBox="1">
            <a:spLocks noChangeArrowheads="1"/>
          </p:cNvSpPr>
          <p:nvPr/>
        </p:nvSpPr>
        <p:spPr bwMode="auto">
          <a:xfrm>
            <a:off x="3452815" y="5006039"/>
            <a:ext cx="332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4224334" y="5008959"/>
            <a:ext cx="368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189" name="Text Box 20"/>
          <p:cNvSpPr txBox="1">
            <a:spLocks noChangeArrowheads="1"/>
          </p:cNvSpPr>
          <p:nvPr/>
        </p:nvSpPr>
        <p:spPr bwMode="auto">
          <a:xfrm>
            <a:off x="5129215" y="5006846"/>
            <a:ext cx="323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190" name="Text Box 21"/>
          <p:cNvSpPr txBox="1">
            <a:spLocks noChangeArrowheads="1"/>
          </p:cNvSpPr>
          <p:nvPr/>
        </p:nvSpPr>
        <p:spPr bwMode="auto">
          <a:xfrm rot="5400000">
            <a:off x="4726679" y="4894120"/>
            <a:ext cx="304800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</p:txBody>
      </p:sp>
      <p:sp>
        <p:nvSpPr>
          <p:cNvPr id="192" name="Text Box 23"/>
          <p:cNvSpPr txBox="1">
            <a:spLocks noChangeArrowheads="1"/>
          </p:cNvSpPr>
          <p:nvPr/>
        </p:nvSpPr>
        <p:spPr bwMode="auto">
          <a:xfrm>
            <a:off x="5486400" y="5006051"/>
            <a:ext cx="311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1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93" name="Text Box 24"/>
          <p:cNvSpPr txBox="1">
            <a:spLocks noChangeArrowheads="1"/>
          </p:cNvSpPr>
          <p:nvPr/>
        </p:nvSpPr>
        <p:spPr bwMode="auto">
          <a:xfrm rot="5400000">
            <a:off x="6364786" y="4836341"/>
            <a:ext cx="191293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.</a:t>
            </a:r>
          </a:p>
        </p:txBody>
      </p:sp>
      <p:sp>
        <p:nvSpPr>
          <p:cNvPr id="194" name="Text Box 27"/>
          <p:cNvSpPr txBox="1">
            <a:spLocks noChangeArrowheads="1"/>
          </p:cNvSpPr>
          <p:nvPr/>
        </p:nvSpPr>
        <p:spPr bwMode="auto">
          <a:xfrm>
            <a:off x="6674642" y="5012293"/>
            <a:ext cx="311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195" name="Text Box 28"/>
          <p:cNvSpPr txBox="1">
            <a:spLocks noChangeArrowheads="1"/>
          </p:cNvSpPr>
          <p:nvPr/>
        </p:nvSpPr>
        <p:spPr bwMode="auto">
          <a:xfrm>
            <a:off x="5926143" y="5000630"/>
            <a:ext cx="158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0</a:t>
            </a:r>
            <a:endParaRPr lang="en-US" sz="2800" dirty="0"/>
          </a:p>
        </p:txBody>
      </p:sp>
      <p:pic>
        <p:nvPicPr>
          <p:cNvPr id="93" name="Picture 9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019800" y="1295400"/>
            <a:ext cx="341175" cy="242030"/>
          </a:xfrm>
          <a:prstGeom prst="rect">
            <a:avLst/>
          </a:prstGeom>
          <a:noFill/>
          <a:ln/>
          <a:effectLst/>
        </p:spPr>
      </p:pic>
      <p:pic>
        <p:nvPicPr>
          <p:cNvPr id="94" name="Picture 9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820347" y="2057400"/>
            <a:ext cx="2487072" cy="271799"/>
          </a:xfrm>
          <a:prstGeom prst="rect">
            <a:avLst/>
          </a:prstGeom>
          <a:noFill/>
          <a:ln/>
          <a:effectLst/>
        </p:spPr>
      </p:pic>
      <p:sp>
        <p:nvSpPr>
          <p:cNvPr id="196" name="Line 17"/>
          <p:cNvSpPr>
            <a:spLocks noChangeShapeType="1"/>
          </p:cNvSpPr>
          <p:nvPr/>
        </p:nvSpPr>
        <p:spPr bwMode="auto">
          <a:xfrm flipH="1" flipV="1">
            <a:off x="3814763" y="4907750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sp>
        <p:nvSpPr>
          <p:cNvPr id="197" name="Line 17"/>
          <p:cNvSpPr>
            <a:spLocks noChangeShapeType="1"/>
          </p:cNvSpPr>
          <p:nvPr/>
        </p:nvSpPr>
        <p:spPr bwMode="auto">
          <a:xfrm flipH="1" flipV="1">
            <a:off x="5515878" y="4900615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sp>
        <p:nvSpPr>
          <p:cNvPr id="199" name="Text Box 11"/>
          <p:cNvSpPr txBox="1">
            <a:spLocks noChangeArrowheads="1"/>
          </p:cNvSpPr>
          <p:nvPr/>
        </p:nvSpPr>
        <p:spPr bwMode="auto">
          <a:xfrm>
            <a:off x="2514600" y="6031468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horrible</a:t>
            </a:r>
            <a:endParaRPr lang="en-US" sz="2800" dirty="0"/>
          </a:p>
        </p:txBody>
      </p:sp>
      <p:sp>
        <p:nvSpPr>
          <p:cNvPr id="215" name="Line 17"/>
          <p:cNvSpPr>
            <a:spLocks noChangeShapeType="1"/>
          </p:cNvSpPr>
          <p:nvPr/>
        </p:nvSpPr>
        <p:spPr bwMode="auto">
          <a:xfrm flipH="1" flipV="1">
            <a:off x="4191000" y="4905611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sp>
        <p:nvSpPr>
          <p:cNvPr id="216" name="Text Box 6"/>
          <p:cNvSpPr txBox="1">
            <a:spLocks noChangeArrowheads="1"/>
          </p:cNvSpPr>
          <p:nvPr/>
        </p:nvSpPr>
        <p:spPr bwMode="auto">
          <a:xfrm>
            <a:off x="3829052" y="5006047"/>
            <a:ext cx="255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2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17" name="Text Box 10"/>
          <p:cNvSpPr txBox="1">
            <a:spLocks noChangeArrowheads="1"/>
          </p:cNvSpPr>
          <p:nvPr/>
        </p:nvSpPr>
        <p:spPr bwMode="auto">
          <a:xfrm>
            <a:off x="4191000" y="6029980"/>
            <a:ext cx="17760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excellent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218" name="Straight Arrow Connector 217"/>
          <p:cNvCxnSpPr>
            <a:stCxn id="216" idx="2"/>
            <a:endCxn id="217" idx="0"/>
          </p:cNvCxnSpPr>
          <p:nvPr/>
        </p:nvCxnSpPr>
        <p:spPr bwMode="auto">
          <a:xfrm rot="16200000" flipH="1">
            <a:off x="4267658" y="5218614"/>
            <a:ext cx="500713" cy="112201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1" name="Line 17"/>
          <p:cNvSpPr>
            <a:spLocks noChangeShapeType="1"/>
          </p:cNvSpPr>
          <p:nvPr/>
        </p:nvSpPr>
        <p:spPr bwMode="auto">
          <a:xfrm flipH="1" flipV="1">
            <a:off x="5859461" y="4905378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sp>
        <p:nvSpPr>
          <p:cNvPr id="223" name="Text Box 10"/>
          <p:cNvSpPr txBox="1">
            <a:spLocks noChangeArrowheads="1"/>
          </p:cNvSpPr>
          <p:nvPr/>
        </p:nvSpPr>
        <p:spPr bwMode="auto">
          <a:xfrm>
            <a:off x="6248400" y="60198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loved_it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224" name="Straight Arrow Connector 223"/>
          <p:cNvCxnSpPr>
            <a:stCxn id="192" idx="2"/>
            <a:endCxn id="223" idx="0"/>
          </p:cNvCxnSpPr>
          <p:nvPr/>
        </p:nvCxnSpPr>
        <p:spPr bwMode="auto">
          <a:xfrm rot="16200000" flipH="1">
            <a:off x="6157123" y="5014122"/>
            <a:ext cx="490529" cy="1520825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Line 17"/>
          <p:cNvSpPr>
            <a:spLocks noChangeShapeType="1"/>
          </p:cNvSpPr>
          <p:nvPr/>
        </p:nvSpPr>
        <p:spPr bwMode="auto">
          <a:xfrm flipH="1" flipV="1">
            <a:off x="7462837" y="2438761"/>
            <a:ext cx="0" cy="713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/>
          </a:p>
        </p:txBody>
      </p:sp>
      <p:pic>
        <p:nvPicPr>
          <p:cNvPr id="103" name="Picture 10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352800" y="4528801"/>
            <a:ext cx="2487072" cy="271799"/>
          </a:xfrm>
          <a:prstGeom prst="rect">
            <a:avLst/>
          </a:prstGeom>
          <a:noFill/>
          <a:ln/>
          <a:effectLst/>
        </p:spPr>
      </p:pic>
      <p:cxnSp>
        <p:nvCxnSpPr>
          <p:cNvPr id="119" name="Straight Arrow Connector 118"/>
          <p:cNvCxnSpPr>
            <a:stCxn id="186" idx="2"/>
            <a:endCxn id="199" idx="0"/>
          </p:cNvCxnSpPr>
          <p:nvPr/>
        </p:nvCxnSpPr>
        <p:spPr bwMode="auto">
          <a:xfrm rot="5400000">
            <a:off x="3177580" y="5590179"/>
            <a:ext cx="502209" cy="38036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nimBg="1"/>
      <p:bldP spid="307206" grpId="0"/>
      <p:bldP spid="307207" grpId="0"/>
      <p:bldP spid="307209" grpId="0"/>
      <p:bldP spid="307210" grpId="0"/>
      <p:bldP spid="307211" grpId="0"/>
      <p:bldP spid="307217" grpId="0" animBg="1"/>
      <p:bldP spid="307220" grpId="0"/>
      <p:bldP spid="307221" grpId="0"/>
      <p:bldP spid="307222" grpId="0"/>
      <p:bldP spid="307223" grpId="0"/>
      <p:bldP spid="307224" grpId="0"/>
      <p:bldP spid="307227" grpId="0"/>
      <p:bldP spid="307228" grpId="0"/>
      <p:bldP spid="107" grpId="0" animBg="1"/>
      <p:bldP spid="108" grpId="0" animBg="1"/>
      <p:bldP spid="109" grpId="0" animBg="1"/>
      <p:bldP spid="182" grpId="0" animBg="1"/>
      <p:bldP spid="186" grpId="0"/>
      <p:bldP spid="187" grpId="0"/>
      <p:bldP spid="189" grpId="0"/>
      <p:bldP spid="190" grpId="0"/>
      <p:bldP spid="192" grpId="0"/>
      <p:bldP spid="193" grpId="0"/>
      <p:bldP spid="194" grpId="0"/>
      <p:bldP spid="195" grpId="0"/>
      <p:bldP spid="196" grpId="0" animBg="1"/>
      <p:bldP spid="197" grpId="0" animBg="1"/>
      <p:bldP spid="199" grpId="0"/>
      <p:bldP spid="215" grpId="0" animBg="1"/>
      <p:bldP spid="216" grpId="0"/>
      <p:bldP spid="217" grpId="0"/>
      <p:bldP spid="221" grpId="0" animBg="1"/>
      <p:bldP spid="223" grpId="0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-4267200" y="4419600"/>
            <a:ext cx="8056881" cy="1294640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1"/>
            <a:ext cx="8609012" cy="609398"/>
          </a:xfrm>
        </p:spPr>
        <p:txBody>
          <a:bodyPr/>
          <a:lstStyle/>
          <a:p>
            <a:r>
              <a:rPr sz="4400" smtClean="0"/>
              <a:t>Generative model</a:t>
            </a:r>
            <a:endParaRPr lang="en-US" sz="4400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54633" y="1752600"/>
            <a:ext cx="8634733" cy="44725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23106" y="2514600"/>
            <a:ext cx="3623366" cy="45729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81000" y="3352800"/>
            <a:ext cx="2997686" cy="457146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01397" y="4114749"/>
            <a:ext cx="7371003" cy="457251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275067" y="5943600"/>
            <a:ext cx="5391372" cy="5333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1"/>
            <a:ext cx="8609012" cy="609398"/>
          </a:xfrm>
        </p:spPr>
        <p:txBody>
          <a:bodyPr/>
          <a:lstStyle/>
          <a:p>
            <a:r>
              <a:rPr sz="4400" smtClean="0"/>
              <a:t>Graphical Model Representation</a:t>
            </a:r>
            <a:endParaRPr lang="en-US" sz="4400" dirty="0"/>
          </a:p>
        </p:txBody>
      </p:sp>
      <p:sp>
        <p:nvSpPr>
          <p:cNvPr id="11" name="Oval 7"/>
          <p:cNvSpPr>
            <a:spLocks noChangeAspect="1" noChangeArrowheads="1"/>
          </p:cNvSpPr>
          <p:nvPr/>
        </p:nvSpPr>
        <p:spPr bwMode="auto">
          <a:xfrm>
            <a:off x="2057400" y="3831104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" name="Straight Arrow Connector 14"/>
          <p:cNvCxnSpPr>
            <a:stCxn id="37" idx="2"/>
            <a:endCxn id="11" idx="7"/>
          </p:cNvCxnSpPr>
          <p:nvPr/>
        </p:nvCxnSpPr>
        <p:spPr>
          <a:xfrm rot="10800000" flipV="1">
            <a:off x="2447646" y="3145303"/>
            <a:ext cx="1209955" cy="752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7" idx="3"/>
            <a:endCxn id="40" idx="7"/>
          </p:cNvCxnSpPr>
          <p:nvPr/>
        </p:nvCxnSpPr>
        <p:spPr>
          <a:xfrm rot="5400000">
            <a:off x="3095345" y="3268849"/>
            <a:ext cx="591110" cy="6673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2" idx="1"/>
          </p:cNvCxnSpPr>
          <p:nvPr/>
        </p:nvCxnSpPr>
        <p:spPr>
          <a:xfrm rot="16200000" flipH="1">
            <a:off x="3922114" y="3333617"/>
            <a:ext cx="633021" cy="4958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886200" y="2611904"/>
            <a:ext cx="249886" cy="292367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760107" y="2752455"/>
            <a:ext cx="1206964" cy="457296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524000" y="3842772"/>
            <a:ext cx="417310" cy="292367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514600" y="4364504"/>
            <a:ext cx="418144" cy="292951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953000" y="3983504"/>
            <a:ext cx="583502" cy="293003"/>
          </a:xfrm>
          <a:prstGeom prst="rect">
            <a:avLst/>
          </a:prstGeom>
          <a:noFill/>
          <a:ln/>
          <a:effectLst/>
        </p:spPr>
      </p:pic>
      <p:sp>
        <p:nvSpPr>
          <p:cNvPr id="37" name="Oval 7"/>
          <p:cNvSpPr>
            <a:spLocks noChangeAspect="1" noChangeArrowheads="1"/>
          </p:cNvSpPr>
          <p:nvPr/>
        </p:nvSpPr>
        <p:spPr bwMode="auto">
          <a:xfrm>
            <a:off x="3657600" y="2916704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7"/>
          <p:cNvSpPr>
            <a:spLocks noChangeAspect="1" noChangeArrowheads="1"/>
          </p:cNvSpPr>
          <p:nvPr/>
        </p:nvSpPr>
        <p:spPr bwMode="auto">
          <a:xfrm>
            <a:off x="2667000" y="3831104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Oval 7"/>
          <p:cNvSpPr>
            <a:spLocks noChangeAspect="1" noChangeArrowheads="1"/>
          </p:cNvSpPr>
          <p:nvPr/>
        </p:nvSpPr>
        <p:spPr bwMode="auto">
          <a:xfrm>
            <a:off x="4419600" y="3831104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" name="Picture 4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444934" y="4018822"/>
            <a:ext cx="669866" cy="82792"/>
          </a:xfrm>
          <a:prstGeom prst="rect">
            <a:avLst/>
          </a:prstGeom>
          <a:noFill/>
          <a:ln/>
          <a:effectLst/>
        </p:spPr>
      </p:pic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228600" y="1926104"/>
            <a:ext cx="8380412" cy="415498"/>
          </a:xfrm>
        </p:spPr>
        <p:txBody>
          <a:bodyPr/>
          <a:lstStyle/>
          <a:p>
            <a:r>
              <a:rPr lang="en-US" dirty="0" smtClean="0"/>
              <a:t>Encode a multivariate probability distribution</a:t>
            </a:r>
            <a:endParaRPr lang="en-US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228600" y="5084723"/>
            <a:ext cx="8380412" cy="10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14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 indicate random variables</a:t>
            </a: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14"/>
              </a:buBlip>
              <a:tabLst/>
              <a:defRPr/>
            </a:pPr>
            <a:r>
              <a:rPr lang="en-US" sz="3000" kern="0" dirty="0" smtClean="0"/>
              <a:t>Edges indicate conditional dependency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7" grpId="0" animBg="1"/>
      <p:bldP spid="37" grpId="1" animBg="1"/>
      <p:bldP spid="40" grpId="0" animBg="1"/>
      <p:bldP spid="40" grpId="1" animBg="1"/>
      <p:bldP spid="42" grpId="0" animBg="1"/>
      <p:bldP spid="42" grpId="1" animBg="1"/>
      <p:bldP spid="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1"/>
            <a:ext cx="8609012" cy="609398"/>
          </a:xfrm>
        </p:spPr>
        <p:txBody>
          <a:bodyPr/>
          <a:lstStyle/>
          <a:p>
            <a:r>
              <a:rPr sz="4400" smtClean="0"/>
              <a:t>Graphical Model Inference</a:t>
            </a:r>
            <a:endParaRPr lang="en-US" sz="4400" dirty="0"/>
          </a:p>
        </p:txBody>
      </p:sp>
      <p:sp>
        <p:nvSpPr>
          <p:cNvPr id="11" name="Oval 7"/>
          <p:cNvSpPr>
            <a:spLocks noChangeAspect="1" noChangeArrowheads="1"/>
          </p:cNvSpPr>
          <p:nvPr/>
        </p:nvSpPr>
        <p:spPr bwMode="auto">
          <a:xfrm>
            <a:off x="2057400" y="2895600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" name="Straight Arrow Connector 14"/>
          <p:cNvCxnSpPr>
            <a:stCxn id="37" idx="2"/>
            <a:endCxn id="11" idx="7"/>
          </p:cNvCxnSpPr>
          <p:nvPr/>
        </p:nvCxnSpPr>
        <p:spPr>
          <a:xfrm rot="10800000" flipV="1">
            <a:off x="2447646" y="2209799"/>
            <a:ext cx="1209955" cy="752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7" idx="3"/>
            <a:endCxn id="40" idx="7"/>
          </p:cNvCxnSpPr>
          <p:nvPr/>
        </p:nvCxnSpPr>
        <p:spPr>
          <a:xfrm rot="5400000">
            <a:off x="3095345" y="2333345"/>
            <a:ext cx="591110" cy="6673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2" idx="1"/>
          </p:cNvCxnSpPr>
          <p:nvPr/>
        </p:nvCxnSpPr>
        <p:spPr>
          <a:xfrm rot="16200000" flipH="1">
            <a:off x="3922114" y="2398113"/>
            <a:ext cx="633021" cy="4958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63686" y="5105801"/>
            <a:ext cx="6575314" cy="143679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17111" y="1981105"/>
            <a:ext cx="1206964" cy="457296"/>
          </a:xfrm>
          <a:prstGeom prst="rect">
            <a:avLst/>
          </a:prstGeom>
          <a:noFill/>
          <a:ln/>
          <a:effectLst/>
        </p:spPr>
      </p:pic>
      <p:sp>
        <p:nvSpPr>
          <p:cNvPr id="37" name="Oval 7"/>
          <p:cNvSpPr>
            <a:spLocks noChangeAspect="1" noChangeArrowheads="1"/>
          </p:cNvSpPr>
          <p:nvPr/>
        </p:nvSpPr>
        <p:spPr bwMode="auto">
          <a:xfrm>
            <a:off x="3657600" y="1981200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7"/>
          <p:cNvSpPr>
            <a:spLocks noChangeAspect="1" noChangeArrowheads="1"/>
          </p:cNvSpPr>
          <p:nvPr/>
        </p:nvSpPr>
        <p:spPr bwMode="auto">
          <a:xfrm>
            <a:off x="2667000" y="2895600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Oval 7"/>
          <p:cNvSpPr>
            <a:spLocks noChangeAspect="1" noChangeArrowheads="1"/>
          </p:cNvSpPr>
          <p:nvPr/>
        </p:nvSpPr>
        <p:spPr bwMode="auto">
          <a:xfrm>
            <a:off x="4419600" y="2895600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" name="Picture 4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444934" y="3083318"/>
            <a:ext cx="669866" cy="82792"/>
          </a:xfrm>
          <a:prstGeom prst="rect">
            <a:avLst/>
          </a:prstGeom>
          <a:noFill/>
          <a:ln/>
          <a:effectLst/>
        </p:spPr>
      </p:pic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153988" y="4224622"/>
            <a:ext cx="8380412" cy="41549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637030" y="4148420"/>
            <a:ext cx="6039046" cy="49971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629400" y="1905000"/>
            <a:ext cx="1324840" cy="877707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726817" y="1832189"/>
            <a:ext cx="872490" cy="989721"/>
            <a:chOff x="533400" y="2464662"/>
            <a:chExt cx="675499" cy="811938"/>
          </a:xfrm>
        </p:grpSpPr>
        <p:pic>
          <p:nvPicPr>
            <p:cNvPr id="21" name="Picture 23" descr="document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2400" y="5415547"/>
            <a:ext cx="83804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12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 rot="19710926">
            <a:off x="2110334" y="2203043"/>
            <a:ext cx="1626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000"/>
                </a:solidFill>
              </a:rPr>
              <a:t>p(horrible | -1)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524000" y="3352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</a:rPr>
              <a:t>horrible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660650" y="3276600"/>
            <a:ext cx="84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</a:rPr>
              <a:t>waste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 rot="3111368">
            <a:off x="3910685" y="2626359"/>
            <a:ext cx="1862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000"/>
                </a:solidFill>
              </a:rPr>
              <a:t>p(read_half | -1)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886200" y="32766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</a:rPr>
              <a:t>read_half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310890" y="1611868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</a:rPr>
              <a:t>p(y = -1)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40" grpId="0" animBg="1"/>
      <p:bldP spid="42" grpId="0" animBg="1"/>
      <p:bldP spid="2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828800" y="5375902"/>
            <a:ext cx="6716362" cy="1024781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1"/>
            <a:ext cx="8609012" cy="609398"/>
          </a:xfrm>
        </p:spPr>
        <p:txBody>
          <a:bodyPr/>
          <a:lstStyle/>
          <a:p>
            <a:r>
              <a:rPr sz="4400" smtClean="0"/>
              <a:t>Inference at test time</a:t>
            </a:r>
            <a:endParaRPr lang="en-US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562600" cy="830997"/>
          </a:xfrm>
        </p:spPr>
        <p:txBody>
          <a:bodyPr/>
          <a:lstStyle/>
          <a:p>
            <a:r>
              <a:rPr lang="en-US" dirty="0" smtClean="0"/>
              <a:t>Given an unlabeled instance, how can we find its label?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02177" y="1676400"/>
            <a:ext cx="872490" cy="989721"/>
            <a:chOff x="533400" y="2464662"/>
            <a:chExt cx="675499" cy="811938"/>
          </a:xfrm>
        </p:grpSpPr>
        <p:pic>
          <p:nvPicPr>
            <p:cNvPr id="13" name="Picture 23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6705600" y="18288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8600"/>
                </a:solidFill>
              </a:rPr>
              <a:t>??</a:t>
            </a: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31912" y="3179539"/>
            <a:ext cx="6662384" cy="478123"/>
          </a:xfrm>
          <a:prstGeom prst="rect">
            <a:avLst/>
          </a:prstGeom>
          <a:noFill/>
          <a:ln/>
          <a:effectLst/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3205346"/>
            <a:ext cx="83804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8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790852" y="4724400"/>
            <a:ext cx="4210304" cy="750498"/>
          </a:xfrm>
          <a:prstGeom prst="rect">
            <a:avLst/>
          </a:prstGeom>
          <a:noFill/>
          <a:ln/>
          <a:effectLst/>
        </p:spPr>
      </p:pic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228600" y="4080302"/>
            <a:ext cx="8001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8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choose the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probable label y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/>
      <p:bldP spid="19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47928" y="5562600"/>
            <a:ext cx="5245650" cy="533307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3460"/>
            <a:ext cx="8609012" cy="609398"/>
          </a:xfrm>
        </p:spPr>
        <p:txBody>
          <a:bodyPr/>
          <a:lstStyle/>
          <a:p>
            <a:r>
              <a:rPr sz="4400" smtClean="0"/>
              <a:t>Estimating parameters from training data</a:t>
            </a:r>
            <a:endParaRPr lang="en-US" sz="4400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6200" y="1961481"/>
            <a:ext cx="731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dirty="0" smtClean="0">
                <a:ea typeface="宋体" charset="-122"/>
              </a:rPr>
              <a:t>Back to labeled training data:</a:t>
            </a:r>
            <a:endParaRPr lang="en-US" altLang="zh-CN" sz="3000" dirty="0">
              <a:ea typeface="宋体" charset="-122"/>
            </a:endParaRPr>
          </a:p>
        </p:txBody>
      </p:sp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5850" y="2664491"/>
            <a:ext cx="1114617" cy="857250"/>
          </a:xfrm>
          <a:prstGeom prst="rect">
            <a:avLst/>
          </a:prstGeom>
          <a:noFill/>
        </p:spPr>
      </p:pic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798183" y="2664490"/>
            <a:ext cx="1324840" cy="877707"/>
          </a:xfrm>
          <a:prstGeom prst="rect">
            <a:avLst/>
          </a:prstGeom>
          <a:noFill/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5824" y="2648829"/>
            <a:ext cx="1114619" cy="857250"/>
          </a:xfrm>
          <a:prstGeom prst="rect">
            <a:avLst/>
          </a:prstGeom>
          <a:noFill/>
        </p:spPr>
      </p:pic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493878" y="2875881"/>
            <a:ext cx="884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. </a:t>
            </a:r>
            <a:r>
              <a:rPr lang="en-US" sz="2400" b="1" dirty="0" smtClean="0"/>
              <a:t> .  </a:t>
            </a:r>
            <a:r>
              <a:rPr lang="en-US" sz="2400" b="1" dirty="0"/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4310" y="2591679"/>
            <a:ext cx="872490" cy="989721"/>
            <a:chOff x="533400" y="2464662"/>
            <a:chExt cx="675499" cy="811938"/>
          </a:xfrm>
        </p:grpSpPr>
        <p:pic>
          <p:nvPicPr>
            <p:cNvPr id="28" name="Picture 23" descr="documen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95600" y="2591679"/>
            <a:ext cx="872490" cy="989721"/>
            <a:chOff x="533400" y="2464662"/>
            <a:chExt cx="675499" cy="811938"/>
          </a:xfrm>
        </p:grpSpPr>
        <p:pic>
          <p:nvPicPr>
            <p:cNvPr id="31" name="Picture 23" descr="documen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2591679"/>
            <a:ext cx="872490" cy="989721"/>
            <a:chOff x="533400" y="2464662"/>
            <a:chExt cx="675499" cy="811938"/>
          </a:xfrm>
        </p:grpSpPr>
        <p:pic>
          <p:nvPicPr>
            <p:cNvPr id="36" name="Picture 23" descr="documen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2" name="Picture 5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181600" y="2021054"/>
            <a:ext cx="3374649" cy="47099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25248" y="4114800"/>
            <a:ext cx="4712255" cy="533297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719080" y="4038600"/>
            <a:ext cx="1748520" cy="77809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993917" y="5394109"/>
            <a:ext cx="2236170" cy="8746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Multiclass Classification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3276600" cy="969496"/>
          </a:xfrm>
        </p:spPr>
        <p:txBody>
          <a:bodyPr/>
          <a:lstStyle/>
          <a:p>
            <a:r>
              <a:rPr lang="en-US" dirty="0" smtClean="0"/>
              <a:t>Input query: </a:t>
            </a:r>
          </a:p>
          <a:p>
            <a:pPr>
              <a:buNone/>
            </a:pPr>
            <a:r>
              <a:rPr lang="en-US" dirty="0" smtClean="0"/>
              <a:t>   “</a:t>
            </a:r>
            <a:r>
              <a:rPr lang="zh-CN" altLang="en-US" dirty="0" smtClean="0"/>
              <a:t>自然语言处理”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38600" y="2099102"/>
            <a:ext cx="426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6"/>
              </a:buBlip>
              <a:tabLst/>
              <a:defRPr/>
            </a:pPr>
            <a:r>
              <a:rPr lang="en-US" sz="3000" kern="0" dirty="0" smtClean="0"/>
              <a:t>Query classification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7432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Travel </a:t>
            </a:r>
          </a:p>
          <a:p>
            <a:pPr algn="ctr"/>
            <a:r>
              <a:rPr lang="en-US" sz="2800" dirty="0" smtClean="0">
                <a:latin typeface="Segoe" pitchFamily="34" charset="0"/>
              </a:rPr>
              <a:t>Technology</a:t>
            </a:r>
          </a:p>
          <a:p>
            <a:pPr algn="ctr"/>
            <a:r>
              <a:rPr lang="en-US" sz="2800" dirty="0" smtClean="0">
                <a:latin typeface="Segoe" pitchFamily="34" charset="0"/>
              </a:rPr>
              <a:t>News</a:t>
            </a:r>
          </a:p>
          <a:p>
            <a:pPr algn="ctr"/>
            <a:r>
              <a:rPr lang="en-US" sz="2800" dirty="0" smtClean="0">
                <a:latin typeface="Segoe" pitchFamily="34" charset="0"/>
              </a:rPr>
              <a:t>Entertainment</a:t>
            </a:r>
          </a:p>
          <a:p>
            <a:pPr algn="ctr"/>
            <a:r>
              <a:rPr lang="en-US" sz="2800" dirty="0" smtClean="0">
                <a:latin typeface="Segoe" pitchFamily="34" charset="0"/>
              </a:rPr>
              <a:t>. . . .</a:t>
            </a:r>
          </a:p>
          <a:p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4724400" y="2667000"/>
            <a:ext cx="3124200" cy="2438400"/>
          </a:xfrm>
          <a:prstGeom prst="bracketPair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7848599" y="2057400"/>
            <a:ext cx="390769" cy="4572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717604" y="3158490"/>
            <a:ext cx="457199" cy="324338"/>
          </a:xfrm>
          <a:prstGeom prst="rect">
            <a:avLst/>
          </a:prstGeom>
          <a:noFill/>
          <a:ln/>
          <a:effectLst/>
        </p:spPr>
      </p:pic>
      <p:sp>
        <p:nvSpPr>
          <p:cNvPr id="11" name="Right Brace 10"/>
          <p:cNvSpPr/>
          <p:nvPr/>
        </p:nvSpPr>
        <p:spPr bwMode="auto">
          <a:xfrm>
            <a:off x="3276600" y="3048000"/>
            <a:ext cx="381000" cy="1143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H="1">
            <a:off x="3737610" y="3440430"/>
            <a:ext cx="1600200" cy="190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740500" y="5257372"/>
            <a:ext cx="2917100" cy="533828"/>
          </a:xfrm>
          <a:prstGeom prst="rect">
            <a:avLst/>
          </a:prstGeom>
          <a:noFill/>
          <a:ln/>
          <a:effectLst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1000" y="5355104"/>
            <a:ext cx="3276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6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81000" y="6137702"/>
            <a:ext cx="7772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6"/>
              </a:buBlip>
              <a:tabLst/>
              <a:defRPr/>
            </a:pPr>
            <a:r>
              <a:rPr lang="en-US" sz="3000" kern="0" noProof="0" dirty="0" smtClean="0">
                <a:solidFill>
                  <a:srgbClr val="FFC000"/>
                </a:solidFill>
              </a:rPr>
              <a:t>Training and testing same as in binary case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560754" y="5404317"/>
            <a:ext cx="3584938" cy="4629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11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914232" y="2920775"/>
            <a:ext cx="6210341" cy="532575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09398"/>
          </a:xfrm>
        </p:spPr>
        <p:txBody>
          <a:bodyPr/>
          <a:lstStyle/>
          <a:p>
            <a:r>
              <a:rPr sz="4400" smtClean="0"/>
              <a:t>Maximum Likelihood Estimation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923"/>
            <a:ext cx="8380412" cy="19328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Why set parameters to counts?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 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03386" y="3733188"/>
            <a:ext cx="6970679" cy="72449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819400" y="4685831"/>
            <a:ext cx="3504741" cy="496104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769376" y="5468796"/>
            <a:ext cx="4501580" cy="3985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380412" cy="609398"/>
          </a:xfrm>
        </p:spPr>
        <p:txBody>
          <a:bodyPr/>
          <a:lstStyle/>
          <a:p>
            <a:r>
              <a:rPr sz="4400" smtClean="0"/>
              <a:t>MLE </a:t>
            </a:r>
            <a:r>
              <a:rPr lang="en-US" sz="4400" dirty="0" smtClean="0"/>
              <a:t>–</a:t>
            </a:r>
            <a:r>
              <a:rPr sz="4400" smtClean="0"/>
              <a:t> Label marginals</a:t>
            </a:r>
            <a:endParaRPr lang="en-US" sz="4400" dirty="0"/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52400" y="1981200"/>
            <a:ext cx="8813299" cy="92643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87212" y="3243654"/>
            <a:ext cx="5258748" cy="639168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585394" y="4129027"/>
            <a:ext cx="5261430" cy="595581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01207" y="5197592"/>
            <a:ext cx="8409393" cy="441208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81060" y="5700493"/>
            <a:ext cx="5824344" cy="8527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0412" cy="609398"/>
          </a:xfrm>
        </p:spPr>
        <p:txBody>
          <a:bodyPr/>
          <a:lstStyle/>
          <a:p>
            <a:r>
              <a:rPr sz="4400" smtClean="0"/>
              <a:t>Problems with Na</a:t>
            </a:r>
            <a:r>
              <a:rPr lang="en-US" sz="4400" dirty="0" smtClean="0"/>
              <a:t>ï</a:t>
            </a:r>
            <a:r>
              <a:rPr sz="4400" smtClean="0"/>
              <a:t>ve Bayes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80412" cy="415498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>
                <a:solidFill>
                  <a:srgbClr val="00B0F0"/>
                </a:solidFill>
              </a:rPr>
              <a:t>Predicting broken traffic lights</a:t>
            </a:r>
          </a:p>
        </p:txBody>
      </p:sp>
      <p:pic>
        <p:nvPicPr>
          <p:cNvPr id="1026" name="Picture 2" descr="C:\Documents and Settings\i-jblitz\Local Settings\Temporary Internet Files\Content.IE5\L261VD08\MCj04325490000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1524000"/>
            <a:ext cx="1371600" cy="13716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1" idx="3"/>
            <a:endCxn id="22" idx="7"/>
          </p:cNvCxnSpPr>
          <p:nvPr/>
        </p:nvCxnSpPr>
        <p:spPr>
          <a:xfrm rot="5400000">
            <a:off x="6905345" y="2714345"/>
            <a:ext cx="591110" cy="6673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3" idx="1"/>
          </p:cNvCxnSpPr>
          <p:nvPr/>
        </p:nvCxnSpPr>
        <p:spPr>
          <a:xfrm rot="16200000" flipH="1">
            <a:off x="7732114" y="2779113"/>
            <a:ext cx="633021" cy="4958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7961944" y="2438400"/>
            <a:ext cx="249886" cy="292367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7236213" y="1828705"/>
            <a:ext cx="1374387" cy="457295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6971344" y="3352800"/>
            <a:ext cx="417310" cy="292367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7733344" y="3352800"/>
            <a:ext cx="418144" cy="292951"/>
          </a:xfrm>
          <a:prstGeom prst="rect">
            <a:avLst/>
          </a:prstGeom>
          <a:noFill/>
          <a:ln/>
          <a:effectLst/>
        </p:spPr>
      </p:pic>
      <p:sp>
        <p:nvSpPr>
          <p:cNvPr id="21" name="Oval 7"/>
          <p:cNvSpPr>
            <a:spLocks noChangeAspect="1" noChangeArrowheads="1"/>
          </p:cNvSpPr>
          <p:nvPr/>
        </p:nvSpPr>
        <p:spPr bwMode="auto">
          <a:xfrm>
            <a:off x="7467600" y="2362200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Oval 7"/>
          <p:cNvSpPr>
            <a:spLocks noChangeAspect="1" noChangeArrowheads="1"/>
          </p:cNvSpPr>
          <p:nvPr/>
        </p:nvSpPr>
        <p:spPr bwMode="auto">
          <a:xfrm>
            <a:off x="6477000" y="3276600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Oval 7"/>
          <p:cNvSpPr>
            <a:spLocks noChangeAspect="1" noChangeArrowheads="1"/>
          </p:cNvSpPr>
          <p:nvPr/>
        </p:nvSpPr>
        <p:spPr bwMode="auto">
          <a:xfrm>
            <a:off x="8229600" y="3276600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582862" y="2423983"/>
            <a:ext cx="5006471" cy="395417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5029200" y="3886200"/>
            <a:ext cx="3536236" cy="38100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475754" y="3048000"/>
            <a:ext cx="5183013" cy="503677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457200" y="6172200"/>
            <a:ext cx="5067723" cy="503754"/>
          </a:xfrm>
          <a:prstGeom prst="rect">
            <a:avLst/>
          </a:prstGeom>
          <a:noFill/>
          <a:ln/>
          <a:effectLst/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52400" y="4920243"/>
            <a:ext cx="8380412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19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Lights are broken:  both lights are red always</a:t>
            </a: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19"/>
              </a:buBlip>
              <a:tabLst/>
              <a:defRPr/>
            </a:pPr>
            <a:r>
              <a:rPr lang="en-US" sz="3000" kern="0" dirty="0" smtClean="0">
                <a:solidFill>
                  <a:srgbClr val="00B0F0"/>
                </a:solidFill>
              </a:rPr>
              <a:t>Lights are working: 1 is red &amp; 1 is green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2" grpId="0" animBg="1"/>
      <p:bldP spid="23" grpId="0" animBg="1"/>
      <p:bldP spid="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1218795"/>
          </a:xfrm>
        </p:spPr>
        <p:txBody>
          <a:bodyPr/>
          <a:lstStyle/>
          <a:p>
            <a:r>
              <a:rPr sz="4400" smtClean="0"/>
              <a:t>Why should I know about machine learning?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80412" cy="3428631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This is an NLP summer school.  Why should I care about machine learning?</a:t>
            </a:r>
          </a:p>
          <a:p>
            <a:pPr>
              <a:spcBef>
                <a:spcPts val="3000"/>
              </a:spcBef>
            </a:pPr>
            <a:r>
              <a:rPr lang="en-US" sz="3200" dirty="0" smtClean="0"/>
              <a:t>ACL 2008:  50 of 96 full papers mention learning, or statistics in their titles</a:t>
            </a:r>
          </a:p>
          <a:p>
            <a:pPr>
              <a:spcBef>
                <a:spcPts val="3000"/>
              </a:spcBef>
            </a:pPr>
            <a:r>
              <a:rPr lang="en-US" sz="3200" dirty="0" smtClean="0">
                <a:solidFill>
                  <a:srgbClr val="00B0F0"/>
                </a:solidFill>
              </a:rPr>
              <a:t>4 of 4 outstanding papers propose new learning or statistical inference methods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0412" cy="609398"/>
          </a:xfrm>
        </p:spPr>
        <p:txBody>
          <a:bodyPr/>
          <a:lstStyle/>
          <a:p>
            <a:r>
              <a:rPr sz="4400" smtClean="0"/>
              <a:t>Problems with Na</a:t>
            </a:r>
            <a:r>
              <a:rPr lang="en-US" sz="4400" dirty="0" smtClean="0"/>
              <a:t>ï</a:t>
            </a:r>
            <a:r>
              <a:rPr sz="4400" smtClean="0"/>
              <a:t>ve Bayes 2</a:t>
            </a:r>
            <a:endParaRPr 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064972"/>
            <a:ext cx="8380412" cy="4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suppose both lights are red.  What will our model predict?</a:t>
            </a: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endParaRPr lang="en-US" sz="2800" kern="0" dirty="0" smtClean="0">
              <a:solidFill>
                <a:srgbClr val="92D050"/>
              </a:solidFill>
            </a:endParaRP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got the wrong answer.  </a:t>
            </a:r>
            <a:r>
              <a:rPr lang="en-US" sz="2800" kern="0" dirty="0" smtClean="0">
                <a:solidFill>
                  <a:srgbClr val="FFC000"/>
                </a:solidFill>
              </a:rPr>
              <a:t>Is there a better model?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endParaRPr kumimoji="0" lang="en-US" sz="2800" b="0" i="0" u="none" strike="noStrike" kern="0" cap="none" spc="0" normalizeH="0" baseline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endParaRPr lang="en-US" sz="2800" kern="0" dirty="0" smtClean="0">
              <a:solidFill>
                <a:srgbClr val="92D050"/>
              </a:solidFill>
            </a:endParaRP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r>
              <a:rPr lang="en-US" sz="2800" kern="0" dirty="0" smtClean="0"/>
              <a:t>The MLE generative model is not the best model!!</a:t>
            </a:r>
            <a:endParaRPr kumimoji="0" lang="en-US" sz="2800" b="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04800" y="2932036"/>
            <a:ext cx="4115487" cy="442766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683934" y="2931964"/>
            <a:ext cx="4218196" cy="442838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28600" y="4808172"/>
            <a:ext cx="8432388" cy="4427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0412" cy="609398"/>
          </a:xfrm>
        </p:spPr>
        <p:txBody>
          <a:bodyPr/>
          <a:lstStyle/>
          <a:p>
            <a:r>
              <a:rPr sz="4400" smtClean="0"/>
              <a:t>More on Generative models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1007"/>
            <a:ext cx="7391400" cy="152041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We can introduce more dependencies</a:t>
            </a:r>
          </a:p>
          <a:p>
            <a:pPr lvl="1">
              <a:spcBef>
                <a:spcPts val="1500"/>
              </a:spcBef>
            </a:pPr>
            <a:r>
              <a:rPr lang="en-US" sz="2500" dirty="0" smtClean="0"/>
              <a:t> 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This can explode parameter space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3862207"/>
            <a:ext cx="8839200" cy="269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7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Discriminative models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 -- next</a:t>
            </a: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7"/>
              </a:buBlip>
              <a:tabLst/>
              <a:defRPr/>
            </a:pPr>
            <a:r>
              <a:rPr lang="en-US" sz="3000" kern="0" noProof="0" dirty="0" smtClean="0">
                <a:solidFill>
                  <a:srgbClr val="00B0F0"/>
                </a:solidFill>
              </a:rPr>
              <a:t>Further reading</a:t>
            </a:r>
          </a:p>
          <a:p>
            <a:pPr marL="382573" indent="-382573" defTabSz="912777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lang="en-US" kern="0" dirty="0" smtClean="0"/>
              <a:t>	</a:t>
            </a:r>
            <a:r>
              <a:rPr lang="en-US" sz="2200" kern="0" dirty="0" smtClean="0"/>
              <a:t>K. Toutanova. </a:t>
            </a:r>
            <a:r>
              <a:rPr lang="en-US" sz="2200" u="sng" kern="0" dirty="0" smtClean="0"/>
              <a:t>Competitive generative models with structure learning for NLP classification tasks</a:t>
            </a:r>
            <a:r>
              <a:rPr lang="en-US" sz="2200" kern="0" dirty="0" smtClean="0"/>
              <a:t>.  EMNLP 2006.</a:t>
            </a:r>
            <a:endParaRPr lang="en-US" sz="2200" u="sng" kern="0" dirty="0" smtClean="0"/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200" kern="0" dirty="0" smtClean="0"/>
              <a:t>	A. Ng and M. Jordan.  </a:t>
            </a:r>
            <a:r>
              <a:rPr lang="en-US" sz="2200" u="sng" kern="0" dirty="0" smtClean="0"/>
              <a:t>On Discriminative vs. Generative Classifiers:  A comparison of logistic regression and naïve Bayes</a:t>
            </a:r>
            <a:r>
              <a:rPr lang="en-US" sz="2200" kern="0" dirty="0" smtClean="0"/>
              <a:t>. NIPS 2002</a:t>
            </a:r>
            <a:endParaRPr lang="en-US" sz="2200" b="1" kern="0" dirty="0" smtClean="0"/>
          </a:p>
        </p:txBody>
      </p:sp>
      <p:cxnSp>
        <p:nvCxnSpPr>
          <p:cNvPr id="26" name="Straight Arrow Connector 25"/>
          <p:cNvCxnSpPr>
            <a:stCxn id="32" idx="3"/>
            <a:endCxn id="33" idx="7"/>
          </p:cNvCxnSpPr>
          <p:nvPr/>
        </p:nvCxnSpPr>
        <p:spPr>
          <a:xfrm rot="5400000">
            <a:off x="7057745" y="2385647"/>
            <a:ext cx="591110" cy="6673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4" idx="1"/>
          </p:cNvCxnSpPr>
          <p:nvPr/>
        </p:nvCxnSpPr>
        <p:spPr>
          <a:xfrm rot="16200000" flipH="1">
            <a:off x="7884514" y="2450415"/>
            <a:ext cx="633021" cy="4958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8114344" y="2109702"/>
            <a:ext cx="249886" cy="292367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7388613" y="1500007"/>
            <a:ext cx="1374387" cy="457295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6553200" y="2643102"/>
            <a:ext cx="417310" cy="292367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8382000" y="2566902"/>
            <a:ext cx="418144" cy="292951"/>
          </a:xfrm>
          <a:prstGeom prst="rect">
            <a:avLst/>
          </a:prstGeom>
          <a:noFill/>
          <a:ln/>
          <a:effectLst/>
        </p:spPr>
      </p:pic>
      <p:sp>
        <p:nvSpPr>
          <p:cNvPr id="32" name="Oval 7"/>
          <p:cNvSpPr>
            <a:spLocks noChangeAspect="1" noChangeArrowheads="1"/>
          </p:cNvSpPr>
          <p:nvPr/>
        </p:nvSpPr>
        <p:spPr bwMode="auto">
          <a:xfrm>
            <a:off x="7620000" y="2033502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6629400" y="2947902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7"/>
          <p:cNvSpPr>
            <a:spLocks noChangeAspect="1" noChangeArrowheads="1"/>
          </p:cNvSpPr>
          <p:nvPr/>
        </p:nvSpPr>
        <p:spPr bwMode="auto">
          <a:xfrm>
            <a:off x="8382000" y="2947902"/>
            <a:ext cx="457200" cy="457200"/>
          </a:xfrm>
          <a:prstGeom prst="ellipse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961572" y="2391706"/>
            <a:ext cx="2667000" cy="479901"/>
          </a:xfrm>
          <a:prstGeom prst="rect">
            <a:avLst/>
          </a:prstGeom>
          <a:noFill/>
          <a:ln/>
          <a:effectLst/>
        </p:spPr>
      </p:pic>
      <p:cxnSp>
        <p:nvCxnSpPr>
          <p:cNvPr id="37" name="Straight Arrow Connector 36"/>
          <p:cNvCxnSpPr>
            <a:stCxn id="33" idx="6"/>
            <a:endCxn id="34" idx="2"/>
          </p:cNvCxnSpPr>
          <p:nvPr/>
        </p:nvCxnSpPr>
        <p:spPr>
          <a:xfrm>
            <a:off x="7086600" y="3176502"/>
            <a:ext cx="1295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0412" cy="609398"/>
          </a:xfrm>
        </p:spPr>
        <p:txBody>
          <a:bodyPr/>
          <a:lstStyle/>
          <a:p>
            <a:r>
              <a:rPr sz="4400" smtClean="0"/>
              <a:t>Discriminative Learning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71914"/>
            <a:ext cx="8380412" cy="470898"/>
          </a:xfrm>
        </p:spPr>
        <p:txBody>
          <a:bodyPr/>
          <a:lstStyle/>
          <a:p>
            <a:r>
              <a:rPr lang="en-US" sz="3400" dirty="0" smtClean="0"/>
              <a:t>We will focus on linear models</a:t>
            </a:r>
            <a:endParaRPr lang="en-US" sz="3400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762000" y="2819400"/>
            <a:ext cx="4413788" cy="563406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218753" y="4317204"/>
            <a:ext cx="6780759" cy="483396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725856" y="3707604"/>
            <a:ext cx="5018220" cy="351275"/>
          </a:xfrm>
          <a:prstGeom prst="rect">
            <a:avLst/>
          </a:prstGeom>
          <a:noFill/>
          <a:ln/>
          <a:effectLst/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28600" y="5257800"/>
            <a:ext cx="8380412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9"/>
              </a:buBlip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training error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894084" y="5872474"/>
            <a:ext cx="4973316" cy="5282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7002"/>
            <a:ext cx="8380412" cy="609398"/>
          </a:xfrm>
        </p:spPr>
        <p:txBody>
          <a:bodyPr/>
          <a:lstStyle/>
          <a:p>
            <a:r>
              <a:rPr sz="4400" smtClean="0"/>
              <a:t>Upper bounds on binary training error</a:t>
            </a:r>
            <a:endParaRPr lang="en-US" sz="4400" dirty="0"/>
          </a:p>
        </p:txBody>
      </p:sp>
      <p:pic>
        <p:nvPicPr>
          <p:cNvPr id="5" name="Picture 4" descr="bounds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075588"/>
            <a:ext cx="7239000" cy="4020412"/>
          </a:xfrm>
          <a:prstGeom prst="rect">
            <a:avLst/>
          </a:prstGeom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057400" y="6186225"/>
            <a:ext cx="5971453" cy="47511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 rot="16200000">
            <a:off x="-1023173" y="3903390"/>
            <a:ext cx="3632607" cy="433317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2362200" y="2362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egoe" pitchFamily="34" charset="0"/>
              </a:rPr>
              <a:t>0-1 loss (error):  NP-hard to minimize over all data points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32004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EE"/>
                </a:solidFill>
                <a:latin typeface="Segoe" pitchFamily="34" charset="0"/>
              </a:rPr>
              <a:t>Exp loss:  exp(-score): Minimized by AdaBoost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41148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Segoe" pitchFamily="34" charset="0"/>
              </a:rPr>
              <a:t>Hinge loss:  Minimized by support vector machines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600200" y="4100286"/>
            <a:ext cx="20574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162300" y="4152900"/>
            <a:ext cx="533400" cy="304800"/>
          </a:xfrm>
          <a:prstGeom prst="straightConnector1">
            <a:avLst/>
          </a:prstGeom>
          <a:ln w="25400">
            <a:solidFill>
              <a:srgbClr val="0000E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2"/>
          </p:cNvCxnSpPr>
          <p:nvPr/>
        </p:nvCxnSpPr>
        <p:spPr>
          <a:xfrm rot="16200000" flipV="1">
            <a:off x="6023521" y="5185321"/>
            <a:ext cx="678359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067205"/>
            <a:ext cx="8380412" cy="609398"/>
          </a:xfrm>
        </p:spPr>
        <p:txBody>
          <a:bodyPr/>
          <a:lstStyle/>
          <a:p>
            <a:r>
              <a:rPr sz="4400" smtClean="0"/>
              <a:t>Binary classification: Weak hypotheses</a:t>
            </a:r>
            <a:endParaRPr lang="en-US" sz="4400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51963" y="2057400"/>
            <a:ext cx="8458218" cy="1017337"/>
          </a:xfrm>
          <a:prstGeom prst="rect">
            <a:avLst/>
          </a:prstGeom>
          <a:noFill/>
          <a:ln/>
          <a:effectLst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380412" cy="281615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>
                <a:solidFill>
                  <a:srgbClr val="00B0F0"/>
                </a:solidFill>
              </a:rPr>
              <a:t>In NLP, a feature can be a weak learner </a:t>
            </a:r>
          </a:p>
          <a:p>
            <a:pPr>
              <a:spcBef>
                <a:spcPts val="3000"/>
              </a:spcBef>
            </a:pPr>
            <a:endParaRPr lang="en-US" dirty="0" smtClean="0"/>
          </a:p>
          <a:p>
            <a:pPr>
              <a:spcBef>
                <a:spcPts val="3000"/>
              </a:spcBef>
            </a:pPr>
            <a:endParaRPr lang="en-US" dirty="0" smtClean="0"/>
          </a:p>
          <a:p>
            <a:pPr>
              <a:spcBef>
                <a:spcPts val="3000"/>
              </a:spcBef>
            </a:pPr>
            <a:r>
              <a:rPr lang="en-US" dirty="0" smtClean="0">
                <a:solidFill>
                  <a:srgbClr val="FFC000"/>
                </a:solidFill>
              </a:rPr>
              <a:t>Sentiment example: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749918" y="4267200"/>
            <a:ext cx="5048836" cy="97924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232802" y="6000250"/>
            <a:ext cx="3692435" cy="4768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300514" y="4905828"/>
            <a:ext cx="6480902" cy="89988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923111" y="6034314"/>
            <a:ext cx="5139575" cy="698564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0412" cy="609398"/>
          </a:xfrm>
        </p:spPr>
        <p:txBody>
          <a:bodyPr/>
          <a:lstStyle/>
          <a:p>
            <a:r>
              <a:rPr sz="4400" smtClean="0"/>
              <a:t>The AdaBoost algorithm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905000"/>
          <a:ext cx="7848600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050"/>
                <a:gridCol w="408781"/>
                <a:gridCol w="4169569"/>
                <a:gridCol w="2616200"/>
              </a:tblGrid>
              <a:tr h="533400">
                <a:tc gridSpan="4">
                  <a:txBody>
                    <a:bodyPr/>
                    <a:lstStyle/>
                    <a:p>
                      <a:r>
                        <a:rPr lang="en-US" sz="2400" dirty="0" smtClean="0"/>
                        <a:t>Input: training sample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(1)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Initialize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(2)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For  t = 1 … T,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Train a weak hypothesis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    to minimize error  on</a:t>
                      </a:r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Set         [later]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92D050"/>
                          </a:solidFill>
                        </a:rPr>
                        <a:t>Update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(3)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Output model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276600" y="1948542"/>
            <a:ext cx="3818382" cy="41784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2209800" y="2477755"/>
            <a:ext cx="1026323" cy="417845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4572000" y="3581400"/>
            <a:ext cx="288652" cy="32136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7801884" y="3592284"/>
            <a:ext cx="351516" cy="320782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1905318" y="3962400"/>
            <a:ext cx="2756309" cy="54433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1890486" y="4691741"/>
            <a:ext cx="387120" cy="301954"/>
          </a:xfrm>
          <a:prstGeom prst="rect">
            <a:avLst/>
          </a:prstGeom>
          <a:noFill/>
          <a:ln/>
          <a:effectLst/>
        </p:spPr>
      </p:pic>
      <p:sp>
        <p:nvSpPr>
          <p:cNvPr id="12" name="Oval 7"/>
          <p:cNvSpPr>
            <a:spLocks noChangeAspect="1" noChangeArrowheads="1"/>
          </p:cNvSpPr>
          <p:nvPr/>
        </p:nvSpPr>
        <p:spPr bwMode="auto">
          <a:xfrm rot="10800000">
            <a:off x="608991" y="3200400"/>
            <a:ext cx="8306405" cy="1524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7"/>
          <p:cNvSpPr>
            <a:spLocks noChangeAspect="1" noChangeArrowheads="1"/>
          </p:cNvSpPr>
          <p:nvPr/>
        </p:nvSpPr>
        <p:spPr bwMode="auto">
          <a:xfrm rot="10800000">
            <a:off x="914400" y="4648199"/>
            <a:ext cx="8154005" cy="1524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0412" cy="609398"/>
          </a:xfrm>
        </p:spPr>
        <p:txBody>
          <a:bodyPr/>
          <a:lstStyle/>
          <a:p>
            <a:r>
              <a:rPr sz="4400" smtClean="0"/>
              <a:t>A small example</a:t>
            </a:r>
            <a:endParaRPr lang="en-US" sz="4400" dirty="0"/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5828" y="1837730"/>
            <a:ext cx="875215" cy="673126"/>
          </a:xfrm>
          <a:prstGeom prst="rect">
            <a:avLst/>
          </a:prstGeom>
          <a:noFill/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055715" y="1837730"/>
            <a:ext cx="1040285" cy="689189"/>
          </a:xfrm>
          <a:prstGeom prst="rect">
            <a:avLst/>
          </a:prstGeom>
          <a:noFill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6089" y="1837730"/>
            <a:ext cx="875216" cy="673126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10028" y="1837731"/>
            <a:ext cx="571395" cy="685799"/>
            <a:chOff x="533400" y="2464662"/>
            <a:chExt cx="675499" cy="811938"/>
          </a:xfrm>
        </p:grpSpPr>
        <p:pic>
          <p:nvPicPr>
            <p:cNvPr id="10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56666" y="1838610"/>
            <a:ext cx="596351" cy="685799"/>
            <a:chOff x="533400" y="2464662"/>
            <a:chExt cx="675499" cy="811938"/>
          </a:xfrm>
        </p:grpSpPr>
        <p:pic>
          <p:nvPicPr>
            <p:cNvPr id="13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00405" y="1837731"/>
            <a:ext cx="571395" cy="685799"/>
            <a:chOff x="533400" y="2464662"/>
            <a:chExt cx="675499" cy="811938"/>
          </a:xfrm>
        </p:grpSpPr>
        <p:pic>
          <p:nvPicPr>
            <p:cNvPr id="16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691305" y="1825411"/>
            <a:ext cx="1040285" cy="689189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7043710" y="1828801"/>
            <a:ext cx="571395" cy="685799"/>
            <a:chOff x="533400" y="2464662"/>
            <a:chExt cx="675499" cy="811938"/>
          </a:xfrm>
        </p:grpSpPr>
        <p:pic>
          <p:nvPicPr>
            <p:cNvPr id="21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8342" y="177223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2200" y="176153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61544" y="1717988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167640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2599730"/>
            <a:ext cx="24093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Excellent book.  The_plot was </a:t>
            </a:r>
            <a:r>
              <a:rPr lang="en-US" dirty="0" smtClean="0">
                <a:latin typeface="Segoe" pitchFamily="34" charset="0"/>
              </a:rPr>
              <a:t>riveting</a:t>
            </a: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6286" y="2590800"/>
            <a:ext cx="11139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Excellent </a:t>
            </a:r>
          </a:p>
          <a:p>
            <a:r>
              <a:rPr lang="en-US" dirty="0" smtClean="0">
                <a:latin typeface="Segoe" pitchFamily="34" charset="0"/>
              </a:rPr>
              <a:t>read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28144" y="2590800"/>
            <a:ext cx="2619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Terrible:  The_plot was boring and opaque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2590800"/>
            <a:ext cx="2438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Awful book.  Couldn’t follow the_plot.</a:t>
            </a:r>
          </a:p>
        </p:txBody>
      </p:sp>
      <p:pic>
        <p:nvPicPr>
          <p:cNvPr id="67" name="Picture 6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228600" y="4495861"/>
            <a:ext cx="951209" cy="380939"/>
          </a:xfrm>
          <a:prstGeom prst="rect">
            <a:avLst/>
          </a:prstGeom>
          <a:noFill/>
          <a:ln/>
          <a:effectLst/>
        </p:spPr>
      </p:pic>
      <p:grpSp>
        <p:nvGrpSpPr>
          <p:cNvPr id="51" name="Group 50"/>
          <p:cNvGrpSpPr/>
          <p:nvPr/>
        </p:nvGrpSpPr>
        <p:grpSpPr>
          <a:xfrm>
            <a:off x="3625841" y="4325535"/>
            <a:ext cx="418995" cy="560195"/>
            <a:chOff x="533400" y="2464662"/>
            <a:chExt cx="675499" cy="811938"/>
          </a:xfrm>
        </p:grpSpPr>
        <p:pic>
          <p:nvPicPr>
            <p:cNvPr id="52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44305" y="4326414"/>
            <a:ext cx="437295" cy="560195"/>
            <a:chOff x="533400" y="2464662"/>
            <a:chExt cx="675499" cy="811938"/>
          </a:xfrm>
        </p:grpSpPr>
        <p:pic>
          <p:nvPicPr>
            <p:cNvPr id="55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451" y="4325535"/>
            <a:ext cx="418995" cy="560195"/>
            <a:chOff x="533400" y="2464662"/>
            <a:chExt cx="675499" cy="811938"/>
          </a:xfrm>
        </p:grpSpPr>
        <p:pic>
          <p:nvPicPr>
            <p:cNvPr id="58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96005" y="4316605"/>
            <a:ext cx="418995" cy="560195"/>
            <a:chOff x="533400" y="2464662"/>
            <a:chExt cx="675499" cy="811938"/>
          </a:xfrm>
        </p:grpSpPr>
        <p:pic>
          <p:nvPicPr>
            <p:cNvPr id="61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69" name="Picture 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194740" y="5105400"/>
            <a:ext cx="2929460" cy="331534"/>
          </a:xfrm>
          <a:prstGeom prst="rect">
            <a:avLst/>
          </a:prstGeom>
          <a:noFill/>
          <a:ln/>
          <a:effectLst/>
        </p:spPr>
      </p:pic>
      <p:cxnSp>
        <p:nvCxnSpPr>
          <p:cNvPr id="77" name="Straight Connector 76"/>
          <p:cNvCxnSpPr/>
          <p:nvPr/>
        </p:nvCxnSpPr>
        <p:spPr bwMode="auto">
          <a:xfrm>
            <a:off x="0" y="4191000"/>
            <a:ext cx="91440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1" name="Picture 9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152400" y="5685902"/>
            <a:ext cx="2839466" cy="331603"/>
          </a:xfrm>
          <a:prstGeom prst="rect">
            <a:avLst/>
          </a:prstGeom>
          <a:noFill/>
          <a:ln/>
          <a:effectLst/>
        </p:spPr>
      </p:pic>
      <p:grpSp>
        <p:nvGrpSpPr>
          <p:cNvPr id="94" name="Group 93"/>
          <p:cNvGrpSpPr/>
          <p:nvPr/>
        </p:nvGrpSpPr>
        <p:grpSpPr>
          <a:xfrm>
            <a:off x="3625841" y="4925326"/>
            <a:ext cx="418995" cy="560195"/>
            <a:chOff x="533400" y="2464662"/>
            <a:chExt cx="675499" cy="811938"/>
          </a:xfrm>
        </p:grpSpPr>
        <p:pic>
          <p:nvPicPr>
            <p:cNvPr id="95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744305" y="4926205"/>
            <a:ext cx="437295" cy="560195"/>
            <a:chOff x="533400" y="2464662"/>
            <a:chExt cx="675499" cy="811938"/>
          </a:xfrm>
        </p:grpSpPr>
        <p:pic>
          <p:nvPicPr>
            <p:cNvPr id="98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99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159451" y="4925326"/>
            <a:ext cx="418995" cy="560195"/>
            <a:chOff x="533400" y="2464662"/>
            <a:chExt cx="675499" cy="811938"/>
          </a:xfrm>
        </p:grpSpPr>
        <p:pic>
          <p:nvPicPr>
            <p:cNvPr id="101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02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296005" y="4916396"/>
            <a:ext cx="418995" cy="560195"/>
            <a:chOff x="533400" y="2464662"/>
            <a:chExt cx="675499" cy="811938"/>
          </a:xfrm>
        </p:grpSpPr>
        <p:pic>
          <p:nvPicPr>
            <p:cNvPr id="104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05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505200" y="47916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71258" y="4780967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09" name="Down Arrow 108"/>
          <p:cNvSpPr/>
          <p:nvPr/>
        </p:nvSpPr>
        <p:spPr>
          <a:xfrm>
            <a:off x="6705600" y="4967514"/>
            <a:ext cx="381000" cy="44268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239000" y="4967514"/>
            <a:ext cx="381000" cy="44268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 rot="10800000">
            <a:off x="7772400" y="4967514"/>
            <a:ext cx="381000" cy="442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n Arrow 111"/>
          <p:cNvSpPr/>
          <p:nvPr/>
        </p:nvSpPr>
        <p:spPr>
          <a:xfrm rot="10800000">
            <a:off x="8305800" y="4967514"/>
            <a:ext cx="381000" cy="442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3657600" y="5534926"/>
            <a:ext cx="418995" cy="560195"/>
            <a:chOff x="533400" y="2464662"/>
            <a:chExt cx="675499" cy="811938"/>
          </a:xfrm>
        </p:grpSpPr>
        <p:pic>
          <p:nvPicPr>
            <p:cNvPr id="114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15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776064" y="5535805"/>
            <a:ext cx="437295" cy="560195"/>
            <a:chOff x="533400" y="2464662"/>
            <a:chExt cx="675499" cy="811938"/>
          </a:xfrm>
        </p:grpSpPr>
        <p:pic>
          <p:nvPicPr>
            <p:cNvPr id="117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18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191210" y="5534926"/>
            <a:ext cx="418995" cy="560195"/>
            <a:chOff x="533400" y="2464662"/>
            <a:chExt cx="675499" cy="811938"/>
          </a:xfrm>
        </p:grpSpPr>
        <p:pic>
          <p:nvPicPr>
            <p:cNvPr id="120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327764" y="5525996"/>
            <a:ext cx="418995" cy="560195"/>
            <a:chOff x="533400" y="2464662"/>
            <a:chExt cx="675499" cy="811938"/>
          </a:xfrm>
        </p:grpSpPr>
        <p:pic>
          <p:nvPicPr>
            <p:cNvPr id="123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085772" y="54012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724400" y="5410200"/>
            <a:ext cx="591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257800" y="5410200"/>
            <a:ext cx="591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pic>
        <p:nvPicPr>
          <p:cNvPr id="153" name="Picture 15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382876" y="3733800"/>
            <a:ext cx="2055879" cy="282763"/>
          </a:xfrm>
          <a:prstGeom prst="rect">
            <a:avLst/>
          </a:prstGeom>
          <a:noFill/>
          <a:ln/>
          <a:effectLst/>
        </p:spPr>
      </p:pic>
      <p:pic>
        <p:nvPicPr>
          <p:cNvPr id="154" name="Picture 15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3276949" y="3733800"/>
            <a:ext cx="2814867" cy="352650"/>
          </a:xfrm>
          <a:prstGeom prst="rect">
            <a:avLst/>
          </a:prstGeom>
          <a:noFill/>
          <a:ln/>
          <a:effectLst/>
        </p:spPr>
      </p:pic>
      <p:pic>
        <p:nvPicPr>
          <p:cNvPr id="155" name="Picture 15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6553197" y="3733800"/>
            <a:ext cx="2438405" cy="354098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193498" y="6265067"/>
            <a:ext cx="2930702" cy="331674"/>
          </a:xfrm>
          <a:prstGeom prst="rect">
            <a:avLst/>
          </a:prstGeom>
          <a:noFill/>
          <a:ln/>
          <a:effectLst/>
        </p:spPr>
      </p:pic>
      <p:sp>
        <p:nvSpPr>
          <p:cNvPr id="128" name="Down Arrow 127"/>
          <p:cNvSpPr/>
          <p:nvPr/>
        </p:nvSpPr>
        <p:spPr>
          <a:xfrm>
            <a:off x="7252648" y="5756810"/>
            <a:ext cx="381000" cy="44268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wn Arrow 129"/>
          <p:cNvSpPr/>
          <p:nvPr/>
        </p:nvSpPr>
        <p:spPr>
          <a:xfrm rot="10800000">
            <a:off x="6720115" y="5715000"/>
            <a:ext cx="381000" cy="442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3657600" y="6144526"/>
            <a:ext cx="418995" cy="560195"/>
            <a:chOff x="533400" y="2464662"/>
            <a:chExt cx="675499" cy="811938"/>
          </a:xfrm>
        </p:grpSpPr>
        <p:pic>
          <p:nvPicPr>
            <p:cNvPr id="134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35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776064" y="6145405"/>
            <a:ext cx="437295" cy="560195"/>
            <a:chOff x="533400" y="2464662"/>
            <a:chExt cx="675499" cy="811938"/>
          </a:xfrm>
        </p:grpSpPr>
        <p:pic>
          <p:nvPicPr>
            <p:cNvPr id="137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191210" y="6144526"/>
            <a:ext cx="418995" cy="560195"/>
            <a:chOff x="533400" y="2464662"/>
            <a:chExt cx="675499" cy="811938"/>
          </a:xfrm>
        </p:grpSpPr>
        <p:pic>
          <p:nvPicPr>
            <p:cNvPr id="140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41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327764" y="6135596"/>
            <a:ext cx="418995" cy="560195"/>
            <a:chOff x="533400" y="2464662"/>
            <a:chExt cx="675499" cy="811938"/>
          </a:xfrm>
        </p:grpSpPr>
        <p:pic>
          <p:nvPicPr>
            <p:cNvPr id="143" name="Picture 23" descr="documen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144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534228" y="6001475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100286" y="599077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724400" y="6088559"/>
            <a:ext cx="591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57800" y="6088559"/>
            <a:ext cx="591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629400" y="5996357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714344" y="5996357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162800" y="5990773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247744" y="5996357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29400" y="4091357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714344" y="4091357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162800" y="4085773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247744" y="4091357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714344" y="541020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247744" y="541020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egoe" pitchFamily="34" charset="0"/>
              </a:rPr>
              <a:t>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106" grpId="0"/>
      <p:bldP spid="107" grpId="0"/>
      <p:bldP spid="109" grpId="0" animBg="1"/>
      <p:bldP spid="110" grpId="0" animBg="1"/>
      <p:bldP spid="111" grpId="0" animBg="1"/>
      <p:bldP spid="112" grpId="0" animBg="1"/>
      <p:bldP spid="125" grpId="0"/>
      <p:bldP spid="126" grpId="0"/>
      <p:bldP spid="127" grpId="0"/>
      <p:bldP spid="128" grpId="0" animBg="1"/>
      <p:bldP spid="130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8" grpId="0"/>
      <p:bldP spid="159" grpId="0"/>
      <p:bldP spid="160" grpId="0"/>
      <p:bldP spid="161" grpId="0"/>
      <p:bldP spid="166" grpId="0"/>
      <p:bldP spid="1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57200" y="1066800"/>
            <a:ext cx="2514600" cy="572903"/>
          </a:xfrm>
          <a:noFill/>
          <a:ln>
            <a:noFill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2071914"/>
            <a:ext cx="8763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7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 on training error [Freund &amp; Schapire 1995]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57200" y="2667000"/>
            <a:ext cx="8460895" cy="1066899"/>
          </a:xfrm>
          <a:prstGeom prst="rect">
            <a:avLst/>
          </a:prstGeom>
          <a:noFill/>
          <a:ln/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4468402"/>
            <a:ext cx="83804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7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greedily minimize error by minimizing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7696200" y="4477656"/>
            <a:ext cx="381762" cy="38176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70738" y="5029195"/>
            <a:ext cx="7987462" cy="12954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01843" y="1145251"/>
            <a:ext cx="7394357" cy="583305"/>
          </a:xfrm>
          <a:prstGeom prst="rect">
            <a:avLst/>
          </a:prstGeom>
          <a:noFill/>
          <a:ln/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3505200"/>
            <a:ext cx="8686800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proofs and a more complete discussion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6388" y="4292531"/>
            <a:ext cx="8380412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Robert Schapire and Yoram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Singer.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82573" marR="0" lvl="0" indent="-382573" algn="l" defTabSz="912777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800" kern="0" dirty="0" smtClean="0">
                <a:solidFill>
                  <a:srgbClr val="00B0F0"/>
                </a:solidFill>
              </a:rPr>
              <a:t>	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Boosting Algorithms Using Confidence-rated Predictions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382573" marR="0" lvl="0" indent="-382573" algn="l" defTabSz="912777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800" kern="0" dirty="0" smtClean="0">
                <a:solidFill>
                  <a:srgbClr val="00B0F0"/>
                </a:solidFill>
              </a:rPr>
              <a:t>	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Learning Journal 1998.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762000" y="2133600"/>
            <a:ext cx="4038600" cy="940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Exponential convergence of error in 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754716"/>
            <a:ext cx="8380412" cy="272228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>
                <a:solidFill>
                  <a:srgbClr val="00B0F0"/>
                </a:solidFill>
              </a:rPr>
              <a:t>We chose      to minimize         .  Was that the right choice?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 </a:t>
            </a:r>
          </a:p>
          <a:p>
            <a:pPr lvl="1">
              <a:spcBef>
                <a:spcPts val="2000"/>
              </a:spcBef>
            </a:pPr>
            <a:endParaRPr lang="en-US" dirty="0" smtClean="0"/>
          </a:p>
          <a:p>
            <a:pPr lvl="1">
              <a:spcBef>
                <a:spcPts val="2000"/>
              </a:spcBef>
            </a:pPr>
            <a:r>
              <a:rPr lang="en-US" dirty="0" smtClean="0">
                <a:solidFill>
                  <a:srgbClr val="FFC000"/>
                </a:solidFill>
              </a:rPr>
              <a:t>This gives</a:t>
            </a: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801719" y="2438400"/>
            <a:ext cx="6073248" cy="1117639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286000" y="3740201"/>
            <a:ext cx="365713" cy="407160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026766" y="3812771"/>
            <a:ext cx="612504" cy="375406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914400" y="4800600"/>
            <a:ext cx="7696199" cy="85111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408924" y="5879176"/>
            <a:ext cx="6049276" cy="604148"/>
          </a:xfrm>
          <a:prstGeom prst="rect">
            <a:avLst/>
          </a:prstGeom>
          <a:noFill/>
          <a:ln/>
          <a:effectLst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4800" y="2022902"/>
            <a:ext cx="83804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13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Plugging in our solution for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 have</a:t>
            </a: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314635" y="2071914"/>
            <a:ext cx="433023" cy="3377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2812" cy="609398"/>
          </a:xfrm>
        </p:spPr>
        <p:txBody>
          <a:bodyPr/>
          <a:lstStyle/>
          <a:p>
            <a:r>
              <a:rPr sz="4400" smtClean="0"/>
              <a:t>Example 1:   Review classification</a:t>
            </a:r>
            <a:endParaRPr lang="en-US" sz="4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9956" y="2783681"/>
            <a:ext cx="47254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b="1" dirty="0" smtClean="0">
                <a:latin typeface="Times New Roman" pitchFamily="18" charset="0"/>
              </a:rPr>
              <a:t>	   Running </a:t>
            </a:r>
            <a:r>
              <a:rPr lang="en-US" b="1" dirty="0">
                <a:latin typeface="Times New Roman" pitchFamily="18" charset="0"/>
              </a:rPr>
              <a:t>with Scissors: A Memoir</a:t>
            </a:r>
          </a:p>
          <a:p>
            <a:pPr eaLnBrk="0" hangingPunct="0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</a:rPr>
              <a:t> 	   Title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</a:rPr>
              <a:t>Horrible book, horrible.</a:t>
            </a:r>
          </a:p>
          <a:p>
            <a:pPr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dirty="0">
                <a:latin typeface="Times New Roman" pitchFamily="18" charset="0"/>
              </a:rPr>
              <a:t>This book was horrible.  I read half of it, suffering from a headache the entire time, and eventually i lit it on fire.  One less copy in the world...don't waste your money.  I wish i had the time spent reading this book back so i could use it for better purposes.  This book wasted my life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4800" y="2590800"/>
            <a:ext cx="47244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679" y="2844084"/>
            <a:ext cx="1295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727575"/>
            <a:ext cx="16002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337479" y="38100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Times" pitchFamily="18" charset="0"/>
              <a:buNone/>
            </a:pPr>
            <a:r>
              <a:rPr lang="en-US" sz="2400" b="1" dirty="0"/>
              <a:t>Positive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370003" y="5791200"/>
            <a:ext cx="145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Times" pitchFamily="18" charset="0"/>
              <a:buNone/>
            </a:pPr>
            <a:r>
              <a:rPr lang="en-US" sz="2400" b="1" dirty="0"/>
              <a:t>Negative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2067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Output: Labels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running_sciss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1941155"/>
            <a:ext cx="1244651" cy="1868845"/>
          </a:xfrm>
          <a:prstGeom prst="rect">
            <a:avLst/>
          </a:prstGeom>
          <a:scene3d>
            <a:camera prst="orthographicFront">
              <a:rot lat="900000" lon="20399983" rev="0"/>
            </a:camera>
            <a:lightRig rig="threePt" dir="t"/>
          </a:scene3d>
          <a:sp3d>
            <a:bevelT w="63500" h="127000"/>
          </a:sp3d>
        </p:spPr>
      </p:pic>
      <p:sp>
        <p:nvSpPr>
          <p:cNvPr id="17" name="TextBox 16"/>
          <p:cNvSpPr txBox="1"/>
          <p:nvPr/>
        </p:nvSpPr>
        <p:spPr>
          <a:xfrm>
            <a:off x="1295400" y="20675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Segoe" pitchFamily="34" charset="0"/>
              </a:rPr>
              <a:t>Input: Product Review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3" grpId="0"/>
      <p:bldP spid="1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202"/>
            <a:ext cx="8380412" cy="609398"/>
          </a:xfrm>
        </p:spPr>
        <p:txBody>
          <a:bodyPr/>
          <a:lstStyle/>
          <a:p>
            <a:r>
              <a:rPr sz="4400" smtClean="0"/>
              <a:t>AdaBoost drawbacks</a:t>
            </a:r>
            <a:endParaRPr lang="en-US" sz="4400" dirty="0"/>
          </a:p>
        </p:txBody>
      </p:sp>
      <p:pic>
        <p:nvPicPr>
          <p:cNvPr id="4" name="Picture 3" descr="bounds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057400"/>
            <a:ext cx="7239000" cy="4020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23622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latin typeface="Segoe" pitchFamily="34" charset="0"/>
              </a:rPr>
              <a:t>What happens when an example is </a:t>
            </a:r>
            <a:r>
              <a:rPr lang="en-US" sz="2200" dirty="0" err="1" smtClean="0">
                <a:solidFill>
                  <a:schemeClr val="bg2"/>
                </a:solidFill>
                <a:latin typeface="Segoe" pitchFamily="34" charset="0"/>
              </a:rPr>
              <a:t>mis</a:t>
            </a:r>
            <a:r>
              <a:rPr lang="en-US" sz="2200" dirty="0" smtClean="0">
                <a:solidFill>
                  <a:schemeClr val="bg2"/>
                </a:solidFill>
                <a:latin typeface="Segoe" pitchFamily="34" charset="0"/>
              </a:rPr>
              <a:t>-labeled or an outlier?</a:t>
            </a:r>
          </a:p>
        </p:txBody>
      </p:sp>
      <p:sp>
        <p:nvSpPr>
          <p:cNvPr id="10" name="Oval 7"/>
          <p:cNvSpPr>
            <a:spLocks noChangeAspect="1" noChangeArrowheads="1"/>
          </p:cNvSpPr>
          <p:nvPr/>
        </p:nvSpPr>
        <p:spPr bwMode="auto">
          <a:xfrm rot="5400000">
            <a:off x="1583229" y="3640629"/>
            <a:ext cx="1624732" cy="847609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200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EE"/>
                </a:solidFill>
                <a:latin typeface="Segoe" pitchFamily="34" charset="0"/>
              </a:rPr>
              <a:t>Exp loss exponentially penalizes incorrect scores.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4107359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Segoe" pitchFamily="34" charset="0"/>
              </a:rPr>
              <a:t>Hinge loss linearly penalizes incorrect scores.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162300" y="4152900"/>
            <a:ext cx="533400" cy="304800"/>
          </a:xfrm>
          <a:prstGeom prst="straightConnector1">
            <a:avLst/>
          </a:prstGeom>
          <a:ln w="25400">
            <a:solidFill>
              <a:srgbClr val="0000E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023521" y="5185321"/>
            <a:ext cx="678359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057400" y="6186225"/>
            <a:ext cx="5971453" cy="475119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 rot="16200000">
            <a:off x="-1023173" y="3903390"/>
            <a:ext cx="3632607" cy="4333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0412" cy="609398"/>
          </a:xfrm>
        </p:spPr>
        <p:txBody>
          <a:bodyPr/>
          <a:lstStyle/>
          <a:p>
            <a:r>
              <a:rPr sz="4400" smtClean="0"/>
              <a:t>Support Vector Machines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0412" cy="387798"/>
          </a:xfrm>
        </p:spPr>
        <p:txBody>
          <a:bodyPr/>
          <a:lstStyle/>
          <a:p>
            <a:r>
              <a:rPr lang="en-US" sz="2800" dirty="0" smtClean="0"/>
              <a:t>Linearly separable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1037772" y="3762034"/>
            <a:ext cx="2191656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10800000">
            <a:off x="1066800" y="4341811"/>
            <a:ext cx="28956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396342" y="2667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2514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1744" y="326767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8944" y="349627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1744" y="364867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5430" y="3701142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282498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0" y="2438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483530" y="3211284"/>
            <a:ext cx="1126898" cy="91803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080658" y="3352800"/>
            <a:ext cx="348342" cy="3048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0" name="Picture 4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457629" y="5029200"/>
            <a:ext cx="3352371" cy="400184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Connector 35"/>
          <p:cNvCxnSpPr/>
          <p:nvPr/>
        </p:nvCxnSpPr>
        <p:spPr bwMode="auto">
          <a:xfrm rot="5400000">
            <a:off x="5258594" y="3881776"/>
            <a:ext cx="24384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>
            <a:off x="5410200" y="4280125"/>
            <a:ext cx="28956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477000" y="359591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9000" y="2438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95144" y="320598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52344" y="343458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67600" y="281940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18830" y="3639456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24800" y="290118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34086" y="244398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6874102" y="3062514"/>
            <a:ext cx="1126898" cy="91803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715000" y="1995714"/>
            <a:ext cx="2514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Non-separable</a:t>
            </a:r>
          </a:p>
        </p:txBody>
      </p:sp>
      <p:pic>
        <p:nvPicPr>
          <p:cNvPr id="57" name="Picture 5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600200" y="5715000"/>
            <a:ext cx="5109198" cy="9146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Margin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4495800" cy="1163395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Lots of separating hyperplanes.  Which should we choose?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153194" y="3504406"/>
            <a:ext cx="24384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10800000">
            <a:off x="304800" y="3902755"/>
            <a:ext cx="28956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34342" y="222794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192314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9744" y="282861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6944" y="305721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9744" y="320961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3430" y="3262086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2385928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7286" y="1928728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721530" y="2772228"/>
            <a:ext cx="1126898" cy="91803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4725194" y="3576976"/>
            <a:ext cx="24384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>
            <a:off x="4876800" y="3975325"/>
            <a:ext cx="28956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391400" y="21246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62800" y="1676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61744" y="290118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8944" y="312978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76258" y="329111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85430" y="3334656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8600" y="213918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57886" y="168198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6215742" y="2304144"/>
            <a:ext cx="1905000" cy="15240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485900" y="2933700"/>
            <a:ext cx="2286000" cy="9906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2" idx="2"/>
          </p:cNvCxnSpPr>
          <p:nvPr/>
        </p:nvCxnSpPr>
        <p:spPr bwMode="auto">
          <a:xfrm>
            <a:off x="1600200" y="2971800"/>
            <a:ext cx="1752600" cy="33745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520542" y="1937658"/>
            <a:ext cx="1905000" cy="15240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5896428" y="2652486"/>
            <a:ext cx="1905000" cy="15240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724400" y="5334000"/>
            <a:ext cx="419100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the hyperplane with largest margin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5400000">
            <a:off x="6858000" y="3109686"/>
            <a:ext cx="304800" cy="3048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5400000">
            <a:off x="7391399" y="2910114"/>
            <a:ext cx="304800" cy="3048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7239000" y="2819400"/>
            <a:ext cx="255800" cy="255800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705600" y="2971800"/>
            <a:ext cx="255800" cy="255800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8167914" y="5758542"/>
            <a:ext cx="304800" cy="3048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Max-margin optimization</a:t>
            </a:r>
            <a:endParaRPr lang="en-US" sz="4400" dirty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52400" y="2057397"/>
            <a:ext cx="9029758" cy="1295687"/>
          </a:xfrm>
          <a:prstGeom prst="rect">
            <a:avLst/>
          </a:prstGeom>
          <a:noFill/>
          <a:ln/>
          <a:effectLst/>
        </p:spPr>
      </p:pic>
      <p:sp>
        <p:nvSpPr>
          <p:cNvPr id="13" name="Oval 7"/>
          <p:cNvSpPr>
            <a:spLocks noChangeAspect="1" noChangeArrowheads="1"/>
          </p:cNvSpPr>
          <p:nvPr/>
        </p:nvSpPr>
        <p:spPr bwMode="auto">
          <a:xfrm rot="5400000">
            <a:off x="2476497" y="2247899"/>
            <a:ext cx="838202" cy="1676399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3955602"/>
            <a:ext cx="5791200" cy="387798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score of correct label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7239000" y="3978075"/>
            <a:ext cx="353601" cy="353601"/>
          </a:xfrm>
          <a:prstGeom prst="rect">
            <a:avLst/>
          </a:prstGeom>
          <a:noFill/>
          <a:ln/>
          <a:effectLst/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979985" y="3935716"/>
            <a:ext cx="401593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greater than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113585" y="3937044"/>
            <a:ext cx="2590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margin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7"/>
          <p:cNvSpPr>
            <a:spLocks noChangeAspect="1" noChangeArrowheads="1"/>
          </p:cNvSpPr>
          <p:nvPr/>
        </p:nvSpPr>
        <p:spPr bwMode="auto">
          <a:xfrm rot="5400000">
            <a:off x="4114801" y="2895595"/>
            <a:ext cx="381000" cy="53340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8" name="Oval 7"/>
          <p:cNvSpPr>
            <a:spLocks noChangeAspect="1" noChangeArrowheads="1"/>
          </p:cNvSpPr>
          <p:nvPr/>
        </p:nvSpPr>
        <p:spPr bwMode="auto">
          <a:xfrm rot="5400000">
            <a:off x="469898" y="1950354"/>
            <a:ext cx="457200" cy="125185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28600" y="4953000"/>
            <a:ext cx="8380412" cy="129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indent="-382573" defTabSz="912777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  <a:buBlip>
                <a:blip r:embed="rId6"/>
              </a:buBlip>
            </a:pPr>
            <a:r>
              <a:rPr lang="en-US" sz="3200" kern="0" dirty="0" smtClean="0">
                <a:solidFill>
                  <a:srgbClr val="FF0000"/>
                </a:solidFill>
              </a:rPr>
              <a:t>Why do we fix norm of w to be less than 1?</a:t>
            </a:r>
          </a:p>
          <a:p>
            <a:pPr marL="704822" lvl="1" indent="-317487" defTabSz="912777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0000"/>
              <a:buBlip>
                <a:blip r:embed="rId7"/>
              </a:buBlip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2600" kern="0" dirty="0" smtClean="0"/>
              <a:t>Scaling the weight vector doesn’t change the optimal hyperplane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6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1066800"/>
            <a:ext cx="8380412" cy="609398"/>
          </a:xfrm>
        </p:spPr>
        <p:txBody>
          <a:bodyPr/>
          <a:lstStyle/>
          <a:p>
            <a:r>
              <a:rPr sz="4400" smtClean="0"/>
              <a:t>Equivalent optimization problem</a:t>
            </a:r>
            <a:endParaRPr lang="en-US" sz="44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76200" y="2362200"/>
            <a:ext cx="9110524" cy="1413580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>
            <a:spLocks noChangeAspect="1" noChangeArrowheads="1"/>
          </p:cNvSpPr>
          <p:nvPr/>
        </p:nvSpPr>
        <p:spPr bwMode="auto">
          <a:xfrm rot="5400000">
            <a:off x="952500" y="1943100"/>
            <a:ext cx="1143000" cy="1676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8305800" cy="132651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3400" dirty="0" smtClean="0">
                <a:solidFill>
                  <a:srgbClr val="FF0000"/>
                </a:solidFill>
              </a:rPr>
              <a:t>Minimize the norm of the weight vector</a:t>
            </a:r>
          </a:p>
          <a:p>
            <a:pPr>
              <a:spcBef>
                <a:spcPts val="3000"/>
              </a:spcBef>
            </a:pPr>
            <a:r>
              <a:rPr lang="en-US" sz="3400" dirty="0" smtClean="0">
                <a:solidFill>
                  <a:srgbClr val="00B0F0"/>
                </a:solidFill>
              </a:rPr>
              <a:t>With fixed margin for each example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 rot="5400000">
            <a:off x="3162300" y="2324100"/>
            <a:ext cx="762000" cy="23622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Back to the non-separable case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25286"/>
            <a:ext cx="4572000" cy="204671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We can’t satisfy the margin constraints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But some </a:t>
            </a:r>
            <a:r>
              <a:rPr lang="en-US" dirty="0" smtClean="0">
                <a:solidFill>
                  <a:srgbClr val="00B0F0"/>
                </a:solidFill>
              </a:rPr>
              <a:t>hyperplanes</a:t>
            </a:r>
            <a:r>
              <a:rPr lang="en-US" dirty="0" smtClean="0"/>
              <a:t> are better than </a:t>
            </a:r>
            <a:r>
              <a:rPr lang="en-US" dirty="0" smtClean="0">
                <a:solidFill>
                  <a:srgbClr val="FFC000"/>
                </a:solidFill>
              </a:rPr>
              <a:t>others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rot="5400000">
            <a:off x="4801394" y="3580606"/>
            <a:ext cx="24384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10800000">
            <a:off x="5257800" y="4356325"/>
            <a:ext cx="28956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019800" y="367211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2514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944" y="328218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144" y="3510784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2895600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1630" y="3715656"/>
            <a:ext cx="74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" pitchFamily="34" charset="0"/>
              </a:rPr>
              <a:t>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297738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6886" y="252018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00"/>
                </a:solidFill>
                <a:latin typeface="Segoe" pitchFamily="34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416902" y="3138714"/>
            <a:ext cx="1126898" cy="91803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508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715000" y="2743200"/>
            <a:ext cx="2438400" cy="18288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508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0412" cy="609398"/>
          </a:xfrm>
        </p:spPr>
        <p:txBody>
          <a:bodyPr/>
          <a:lstStyle/>
          <a:p>
            <a:r>
              <a:rPr sz="4400" smtClean="0"/>
              <a:t>Soft margin optimization</a:t>
            </a:r>
            <a:endParaRPr lang="en-US" sz="4400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35917" y="2743200"/>
            <a:ext cx="10636883" cy="1726109"/>
          </a:xfrm>
          <a:prstGeom prst="rect">
            <a:avLst/>
          </a:prstGeom>
          <a:noFill/>
          <a:ln/>
          <a:effectLst/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0" y="2057400"/>
            <a:ext cx="8380412" cy="415498"/>
          </a:xfrm>
        </p:spPr>
        <p:txBody>
          <a:bodyPr/>
          <a:lstStyle/>
          <a:p>
            <a:r>
              <a:rPr lang="en-US" dirty="0" smtClean="0"/>
              <a:t>Add slack variables to the optimization</a:t>
            </a:r>
            <a:endParaRPr lang="en-US" dirty="0"/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 rot="5400000">
            <a:off x="3200400" y="2286000"/>
            <a:ext cx="914400" cy="18288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 rot="5400000">
            <a:off x="6584373" y="3901919"/>
            <a:ext cx="623454" cy="685800"/>
          </a:xfrm>
          <a:prstGeom prst="ellips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Content Placeholder 16"/>
          <p:cNvSpPr txBox="1">
            <a:spLocks/>
          </p:cNvSpPr>
          <p:nvPr/>
        </p:nvSpPr>
        <p:spPr bwMode="auto">
          <a:xfrm>
            <a:off x="152400" y="5451902"/>
            <a:ext cx="83804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margin constraints to be violated</a:t>
            </a: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5"/>
              </a:buBlip>
              <a:tabLst/>
              <a:defRPr/>
            </a:pPr>
            <a:r>
              <a:rPr lang="en-US" sz="3000" kern="0" dirty="0" smtClean="0">
                <a:solidFill>
                  <a:srgbClr val="00B0F0"/>
                </a:solidFill>
              </a:rPr>
              <a:t>But minimize the violation as much as possible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82987" y="1828800"/>
            <a:ext cx="9069016" cy="164891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961548" y="3034083"/>
            <a:ext cx="10011252" cy="471117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2323"/>
            <a:ext cx="8380412" cy="609398"/>
          </a:xfrm>
        </p:spPr>
        <p:txBody>
          <a:bodyPr/>
          <a:lstStyle/>
          <a:p>
            <a:r>
              <a:rPr sz="4400" smtClean="0"/>
              <a:t>Optimization 1: Absorbing constraints</a:t>
            </a:r>
            <a:endParaRPr lang="en-US" sz="4400" dirty="0"/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11794" y="4133084"/>
            <a:ext cx="6065206" cy="667544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69666" y="5453920"/>
            <a:ext cx="7021734" cy="1099280"/>
          </a:xfrm>
          <a:prstGeom prst="rect">
            <a:avLst/>
          </a:prstGeom>
          <a:noFill/>
          <a:ln/>
          <a:effectLst/>
        </p:spPr>
      </p:pic>
      <p:sp>
        <p:nvSpPr>
          <p:cNvPr id="33" name="Oval 32"/>
          <p:cNvSpPr>
            <a:spLocks noChangeAspect="1" noChangeArrowheads="1"/>
          </p:cNvSpPr>
          <p:nvPr/>
        </p:nvSpPr>
        <p:spPr bwMode="auto">
          <a:xfrm rot="5400000">
            <a:off x="3886200" y="2209800"/>
            <a:ext cx="1066800" cy="4572000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4" name="Straight Connector 33"/>
          <p:cNvCxnSpPr>
            <a:stCxn id="33" idx="0"/>
          </p:cNvCxnSpPr>
          <p:nvPr/>
        </p:nvCxnSpPr>
        <p:spPr bwMode="auto">
          <a:xfrm>
            <a:off x="6705600" y="4495800"/>
            <a:ext cx="4572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92D050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pic>
        <p:nvPicPr>
          <p:cNvPr id="40" name="Picture 3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7239000" y="4267200"/>
            <a:ext cx="1338169" cy="5243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-433074" y="5286828"/>
            <a:ext cx="7983254" cy="1287036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2000" cy="609398"/>
          </a:xfrm>
        </p:spPr>
        <p:txBody>
          <a:bodyPr/>
          <a:lstStyle/>
          <a:p>
            <a:r>
              <a:rPr sz="4400" smtClean="0"/>
              <a:t>Optimization 2:  Sub-gradient descent</a:t>
            </a:r>
            <a:endParaRPr lang="en-US" sz="4400" dirty="0"/>
          </a:p>
        </p:txBody>
      </p:sp>
      <p:pic>
        <p:nvPicPr>
          <p:cNvPr id="15" name="Picture 14" descr="hingeonly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4" y="1905000"/>
            <a:ext cx="8021626" cy="297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49969" y="2602523"/>
            <a:ext cx="38100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kern="0" dirty="0" smtClean="0">
                <a:solidFill>
                  <a:schemeClr val="bg2"/>
                </a:solidFill>
              </a:rPr>
              <a:t>Max creates a non-differentiable point, but there is a subgradient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 rot="5400000">
            <a:off x="6269713" y="4058553"/>
            <a:ext cx="332511" cy="457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8" name="Straight Connector 17"/>
          <p:cNvCxnSpPr>
            <a:stCxn id="17" idx="2"/>
            <a:endCxn id="16" idx="2"/>
          </p:cNvCxnSpPr>
          <p:nvPr/>
        </p:nvCxnSpPr>
        <p:spPr bwMode="auto">
          <a:xfrm rot="16200000" flipV="1">
            <a:off x="5840225" y="3525154"/>
            <a:ext cx="810489" cy="3810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0" y="5272314"/>
            <a:ext cx="381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kern="0" dirty="0" smtClean="0">
                <a:solidFill>
                  <a:srgbClr val="00B0F0"/>
                </a:solidFill>
              </a:rPr>
              <a:t>Subgradient:</a:t>
            </a:r>
            <a:endParaRPr lang="en-US" sz="2800" dirty="0" smtClean="0">
              <a:solidFill>
                <a:srgbClr val="00B0F0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2000" cy="609398"/>
          </a:xfrm>
        </p:spPr>
        <p:txBody>
          <a:bodyPr/>
          <a:lstStyle/>
          <a:p>
            <a:r>
              <a:rPr sz="4400" smtClean="0"/>
              <a:t>Stochastic subgradient descent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0412" cy="2894639"/>
          </a:xfrm>
        </p:spPr>
        <p:txBody>
          <a:bodyPr/>
          <a:lstStyle/>
          <a:p>
            <a:r>
              <a:rPr lang="en-US" dirty="0" smtClean="0"/>
              <a:t>Subgradient descent is like gradient descent.</a:t>
            </a:r>
          </a:p>
          <a:p>
            <a:r>
              <a:rPr lang="en-US" dirty="0" smtClean="0"/>
              <a:t>Also guaranteed to converge, but slow</a:t>
            </a:r>
          </a:p>
          <a:p>
            <a:r>
              <a:rPr lang="en-US" dirty="0" err="1" smtClean="0"/>
              <a:t>Pegasos</a:t>
            </a:r>
            <a:r>
              <a:rPr lang="en-US" dirty="0" smtClean="0"/>
              <a:t> [</a:t>
            </a:r>
            <a:r>
              <a:rPr lang="en-US" dirty="0" err="1" smtClean="0"/>
              <a:t>Shalev</a:t>
            </a:r>
            <a:r>
              <a:rPr lang="en-US" dirty="0" smtClean="0"/>
              <a:t>-Schwartz and Singer 2007]</a:t>
            </a:r>
          </a:p>
          <a:p>
            <a:pPr lvl="1"/>
            <a:r>
              <a:rPr lang="en-US" dirty="0" smtClean="0"/>
              <a:t>Sub-gradient descent for a randomly selected subset of examples. Convergence bound: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52400" y="4572000"/>
            <a:ext cx="8778257" cy="685800"/>
          </a:xfrm>
          <a:prstGeom prst="rect">
            <a:avLst/>
          </a:prstGeom>
          <a:noFill/>
          <a:ln/>
          <a:effectLst/>
        </p:spPr>
      </p:pic>
      <p:sp>
        <p:nvSpPr>
          <p:cNvPr id="7" name="Oval 6"/>
          <p:cNvSpPr>
            <a:spLocks noChangeAspect="1" noChangeArrowheads="1"/>
          </p:cNvSpPr>
          <p:nvPr/>
        </p:nvSpPr>
        <p:spPr bwMode="auto">
          <a:xfrm rot="5400000">
            <a:off x="5943600" y="4191000"/>
            <a:ext cx="762000" cy="1524000"/>
          </a:xfrm>
          <a:prstGeom prst="ellips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 rot="5400000">
            <a:off x="4191000" y="4191000"/>
            <a:ext cx="762000" cy="15240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 rot="5400000">
            <a:off x="7772400" y="4114800"/>
            <a:ext cx="914400" cy="1524000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15000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kern="0" dirty="0" smtClean="0">
                <a:solidFill>
                  <a:srgbClr val="00B0F0"/>
                </a:solidFill>
              </a:rPr>
              <a:t>Objective after T iterations</a:t>
            </a:r>
            <a:endParaRPr lang="en-US" sz="2800" dirty="0" smtClean="0">
              <a:solidFill>
                <a:srgbClr val="00B0F0"/>
              </a:solidFill>
              <a:latin typeface="Segoe" pitchFamily="34" charset="0"/>
            </a:endParaRPr>
          </a:p>
        </p:txBody>
      </p:sp>
      <p:cxnSp>
        <p:nvCxnSpPr>
          <p:cNvPr id="11" name="Straight Connector 10"/>
          <p:cNvCxnSpPr>
            <a:stCxn id="8" idx="6"/>
          </p:cNvCxnSpPr>
          <p:nvPr/>
        </p:nvCxnSpPr>
        <p:spPr bwMode="auto">
          <a:xfrm rot="5400000">
            <a:off x="3238500" y="4381500"/>
            <a:ext cx="381000" cy="22860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B0F0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24200" y="5715000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kern="0" dirty="0" smtClean="0">
                <a:solidFill>
                  <a:srgbClr val="FFC000"/>
                </a:solidFill>
              </a:rPr>
              <a:t>Best objective value</a:t>
            </a:r>
            <a:endParaRPr lang="en-US" sz="2800" dirty="0" smtClean="0">
              <a:solidFill>
                <a:srgbClr val="FFC000"/>
              </a:solidFill>
              <a:latin typeface="Segoe" pitchFamily="34" charset="0"/>
            </a:endParaRPr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rot="5400000">
            <a:off x="5372100" y="4838700"/>
            <a:ext cx="457200" cy="14478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FFC000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9" name="Straight Connector 18"/>
          <p:cNvCxnSpPr>
            <a:stCxn id="9" idx="6"/>
          </p:cNvCxnSpPr>
          <p:nvPr/>
        </p:nvCxnSpPr>
        <p:spPr bwMode="auto">
          <a:xfrm rot="5400000">
            <a:off x="7581900" y="5219700"/>
            <a:ext cx="533400" cy="7620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92D050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19800" y="5924490"/>
            <a:ext cx="2514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kern="0" dirty="0" smtClean="0">
                <a:solidFill>
                  <a:srgbClr val="92D050"/>
                </a:solidFill>
              </a:rPr>
              <a:t>Linear convergence</a:t>
            </a:r>
            <a:endParaRPr lang="en-US" sz="2800" dirty="0" smtClean="0">
              <a:solidFill>
                <a:srgbClr val="92D050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10" grpId="0"/>
      <p:bldP spid="1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5542103"/>
            <a:ext cx="86868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3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MSRA </a:t>
            </a:r>
            <a:r>
              <a:rPr kumimoji="0" lang="zh-CN" altLang="en-US" sz="3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机器学习组 </a:t>
            </a:r>
            <a:endParaRPr kumimoji="0" lang="en-US" altLang="zh-CN" sz="3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http://research.microsoft.com/research/china/DCCUE/ml.aspx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0412" cy="609398"/>
          </a:xfrm>
        </p:spPr>
        <p:txBody>
          <a:bodyPr/>
          <a:lstStyle/>
          <a:p>
            <a:r>
              <a:rPr sz="4400" smtClean="0"/>
              <a:t>SVMs for NLP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2182159"/>
            <a:ext cx="8761412" cy="4066241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3300" dirty="0" smtClean="0"/>
              <a:t>We’ve been looking at binary classification</a:t>
            </a:r>
          </a:p>
          <a:p>
            <a:pPr lvl="1">
              <a:spcBef>
                <a:spcPts val="1500"/>
              </a:spcBef>
            </a:pPr>
            <a:r>
              <a:rPr lang="en-US" dirty="0" smtClean="0">
                <a:solidFill>
                  <a:srgbClr val="92D050"/>
                </a:solidFill>
              </a:rPr>
              <a:t>But most NLP problems aren’t binary</a:t>
            </a:r>
          </a:p>
          <a:p>
            <a:pPr lvl="1">
              <a:spcBef>
                <a:spcPts val="1500"/>
              </a:spcBef>
            </a:pPr>
            <a:r>
              <a:rPr lang="en-US" dirty="0" smtClean="0">
                <a:solidFill>
                  <a:srgbClr val="92D050"/>
                </a:solidFill>
              </a:rPr>
              <a:t>Piece-wise linear decision boundaries</a:t>
            </a:r>
          </a:p>
          <a:p>
            <a:pPr>
              <a:spcBef>
                <a:spcPts val="4000"/>
              </a:spcBef>
            </a:pPr>
            <a:r>
              <a:rPr lang="en-US" sz="3300" dirty="0" smtClean="0"/>
              <a:t>We showed 2-dimensional examples</a:t>
            </a:r>
          </a:p>
          <a:p>
            <a:pPr lvl="1">
              <a:spcBef>
                <a:spcPts val="1500"/>
              </a:spcBef>
            </a:pPr>
            <a:r>
              <a:rPr lang="en-US" dirty="0" smtClean="0">
                <a:solidFill>
                  <a:srgbClr val="00B0F0"/>
                </a:solidFill>
              </a:rPr>
              <a:t>But NLP is typically very high dimensional</a:t>
            </a:r>
          </a:p>
          <a:p>
            <a:pPr lvl="1">
              <a:spcBef>
                <a:spcPts val="1500"/>
              </a:spcBef>
            </a:pPr>
            <a:r>
              <a:rPr lang="en-US" dirty="0" smtClean="0">
                <a:solidFill>
                  <a:srgbClr val="00B0F0"/>
                </a:solidFill>
              </a:rPr>
              <a:t>Joachims [2000] discusses linear models in high-dimensional spaces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0412" cy="609398"/>
          </a:xfrm>
        </p:spPr>
        <p:txBody>
          <a:bodyPr/>
          <a:lstStyle/>
          <a:p>
            <a:r>
              <a:rPr sz="4400" smtClean="0"/>
              <a:t>Kernels and non-linearity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10548"/>
          </a:xfrm>
        </p:spPr>
        <p:txBody>
          <a:bodyPr/>
          <a:lstStyle/>
          <a:p>
            <a:pPr marL="382573" lvl="1" indent="-382573">
              <a:spcBef>
                <a:spcPts val="3000"/>
              </a:spcBef>
              <a:buSzPct val="95000"/>
              <a:buBlip>
                <a:blip r:embed="rId2"/>
              </a:buBlip>
            </a:pPr>
            <a:r>
              <a:rPr lang="en-US" sz="3300" dirty="0" smtClean="0"/>
              <a:t>Kernels let us efficiently map training data into a high-dimensional feature space</a:t>
            </a:r>
          </a:p>
          <a:p>
            <a:pPr marL="382573" lvl="1" indent="-382573">
              <a:spcBef>
                <a:spcPts val="3000"/>
              </a:spcBef>
              <a:buSzPct val="95000"/>
              <a:buBlip>
                <a:blip r:embed="rId2"/>
              </a:buBlip>
            </a:pPr>
            <a:r>
              <a:rPr lang="en-US" sz="3300" dirty="0" smtClean="0">
                <a:solidFill>
                  <a:srgbClr val="00B0F0"/>
                </a:solidFill>
              </a:rPr>
              <a:t>Then learn a model which is linear in the new space, but non-linear in our original space</a:t>
            </a:r>
          </a:p>
          <a:p>
            <a:pPr marL="382573" lvl="1" indent="-382573">
              <a:spcBef>
                <a:spcPts val="3000"/>
              </a:spcBef>
              <a:buSzPct val="95000"/>
              <a:buBlip>
                <a:blip r:embed="rId2"/>
              </a:buBlip>
            </a:pPr>
            <a:r>
              <a:rPr lang="en-US" sz="3300" dirty="0" smtClean="0">
                <a:solidFill>
                  <a:srgbClr val="FFC000"/>
                </a:solidFill>
              </a:rPr>
              <a:t>But for NLP, we already have a high-dimensional representation!</a:t>
            </a:r>
          </a:p>
          <a:p>
            <a:pPr marL="382573" lvl="1" indent="-382573">
              <a:spcBef>
                <a:spcPts val="3000"/>
              </a:spcBef>
              <a:buSzPct val="95000"/>
              <a:buBlip>
                <a:blip r:embed="rId2"/>
              </a:buBlip>
            </a:pPr>
            <a:r>
              <a:rPr lang="en-US" sz="3300" dirty="0" smtClean="0">
                <a:solidFill>
                  <a:srgbClr val="92D050"/>
                </a:solidFill>
              </a:rPr>
              <a:t>Optimization with non-linear kernels is often super-linear in number of examples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0412" cy="609398"/>
          </a:xfrm>
        </p:spPr>
        <p:txBody>
          <a:bodyPr/>
          <a:lstStyle/>
          <a:p>
            <a:r>
              <a:rPr sz="4400" smtClean="0"/>
              <a:t>More on SVMs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0412" cy="1246495"/>
          </a:xfrm>
        </p:spPr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Shawe</a:t>
            </a:r>
            <a:r>
              <a:rPr lang="en-US" dirty="0" smtClean="0"/>
              <a:t>-Taylor and Nello Cristianini. </a:t>
            </a:r>
            <a:r>
              <a:rPr lang="en-US" u="sng" dirty="0" smtClean="0"/>
              <a:t>Kernel Methods for Pattern Analysis</a:t>
            </a:r>
            <a:r>
              <a:rPr lang="en-US" dirty="0" smtClean="0"/>
              <a:t>.  Cambridge University Press 2004.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6388" y="3419849"/>
            <a:ext cx="838041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lang="en-US" sz="3000" kern="0" dirty="0" smtClean="0">
                <a:solidFill>
                  <a:srgbClr val="92D050"/>
                </a:solidFill>
              </a:rPr>
              <a:t>Dan Klein and Ben </a:t>
            </a:r>
            <a:r>
              <a:rPr lang="en-US" sz="3000" kern="0" dirty="0" err="1" smtClean="0">
                <a:solidFill>
                  <a:srgbClr val="92D050"/>
                </a:solidFill>
              </a:rPr>
              <a:t>Taskar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000" b="0" i="0" u="sng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3000" b="0" i="0" u="sng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Margin Methods for NLP:  Estimation, Structure, and Applications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ACL 2005 Tutorial.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5154305"/>
            <a:ext cx="838041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lang="en-US" sz="3000" kern="0" dirty="0" smtClean="0">
                <a:solidFill>
                  <a:srgbClr val="00B0F0"/>
                </a:solidFill>
              </a:rPr>
              <a:t>Ryan McDonald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000" b="0" i="0" u="sng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Generalized Linear Classifiers in NLP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Tutorial at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3000" b="0" i="0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Swedish Graduate School in Language Technology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2007.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0412" cy="609398"/>
          </a:xfrm>
        </p:spPr>
        <p:txBody>
          <a:bodyPr/>
          <a:lstStyle/>
          <a:p>
            <a:r>
              <a:rPr sz="4400" smtClean="0"/>
              <a:t>SVMs vs. AdaBoost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80412" cy="158966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SVMs with slack are noise tolerant</a:t>
            </a:r>
          </a:p>
          <a:p>
            <a:pPr>
              <a:spcBef>
                <a:spcPts val="2000"/>
              </a:spcBef>
            </a:pPr>
            <a:r>
              <a:rPr lang="en-US" dirty="0" smtClean="0">
                <a:solidFill>
                  <a:srgbClr val="00B0F0"/>
                </a:solidFill>
              </a:rPr>
              <a:t>AdaBoost has no explicit regularization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FFC000"/>
                </a:solidFill>
              </a:rPr>
              <a:t>Must resort to early stopping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0188" y="4198247"/>
            <a:ext cx="8380412" cy="23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lvl="0" indent="-382573" defTabSz="912777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  <a:buBlip>
                <a:blip r:embed="rId2"/>
              </a:buBlip>
            </a:pPr>
            <a:r>
              <a:rPr lang="en-US" sz="3000" kern="0" dirty="0" smtClean="0"/>
              <a:t>AdaBoost easily extends to non-linear models</a:t>
            </a:r>
          </a:p>
          <a:p>
            <a:pPr marL="382573" indent="-382573" defTabSz="912777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  <a:buBlip>
                <a:blip r:embed="rId2"/>
              </a:buBlip>
            </a:pPr>
            <a:r>
              <a:rPr lang="en-US" sz="3000" kern="0" dirty="0" smtClean="0">
                <a:solidFill>
                  <a:srgbClr val="00B0F0"/>
                </a:solidFill>
              </a:rPr>
              <a:t>Non-linear optimization for SVMs is super-linear in the number of examples</a:t>
            </a:r>
          </a:p>
          <a:p>
            <a:pPr marL="704822" marR="0" lvl="1" indent="-317487" algn="l" defTabSz="9127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</a:rPr>
              <a:t>Can be important for examples with hundreds</a:t>
            </a: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</a:rPr>
              <a:t> or thousands of features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More on discriminative methods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0412" cy="4127284"/>
          </a:xfrm>
        </p:spPr>
        <p:txBody>
          <a:bodyPr/>
          <a:lstStyle/>
          <a:p>
            <a:r>
              <a:rPr lang="en-US" dirty="0" smtClean="0"/>
              <a:t>Logistic regression:  Also known as Maximum Entropy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Probabilistic discriminative model which directly models p(y | </a:t>
            </a:r>
            <a:r>
              <a:rPr lang="en-US" b="1" dirty="0" smtClean="0">
                <a:solidFill>
                  <a:srgbClr val="00B0F0"/>
                </a:solidFill>
              </a:rPr>
              <a:t>x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 good general machine learning book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On discriminative learning and more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Chris Bishop.  </a:t>
            </a:r>
            <a:r>
              <a:rPr lang="en-US" u="sng" dirty="0" smtClean="0">
                <a:solidFill>
                  <a:srgbClr val="FFC000"/>
                </a:solidFill>
              </a:rPr>
              <a:t>Pattern Recognition and Machine Learning</a:t>
            </a:r>
            <a:r>
              <a:rPr lang="en-US" dirty="0" smtClean="0">
                <a:solidFill>
                  <a:srgbClr val="FFC000"/>
                </a:solidFill>
              </a:rPr>
              <a:t>.  Springer 2006.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380412" cy="609398"/>
          </a:xfrm>
        </p:spPr>
        <p:txBody>
          <a:bodyPr/>
          <a:lstStyle/>
          <a:p>
            <a:r>
              <a:rPr sz="4400" smtClean="0"/>
              <a:t>Learning to rank</a:t>
            </a:r>
            <a:endParaRPr lang="en-US" sz="4400" dirty="0"/>
          </a:p>
        </p:txBody>
      </p:sp>
      <p:pic>
        <p:nvPicPr>
          <p:cNvPr id="5" name="Picture 4" descr="nlpsearc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" y="2628900"/>
            <a:ext cx="3714750" cy="3448050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52400" y="1680030"/>
            <a:ext cx="8153400" cy="47500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390132" y="2099830"/>
            <a:ext cx="3961624" cy="43076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search_hit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450" y="5981700"/>
            <a:ext cx="3714750" cy="723900"/>
          </a:xfrm>
          <a:prstGeom prst="rect">
            <a:avLst/>
          </a:prstGeom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782103" y="3128666"/>
            <a:ext cx="4115505" cy="1290934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304800" y="3505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Segoe" pitchFamily="34" charset="0"/>
              </a:rPr>
              <a:t>(1)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4277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Segoe" pitchFamily="34" charset="0"/>
              </a:rPr>
              <a:t>(2)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5105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Segoe" pitchFamily="34" charset="0"/>
              </a:rPr>
              <a:t>(3)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5943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Segoe" pitchFamily="34" charset="0"/>
              </a:rPr>
              <a:t>(4)</a:t>
            </a:r>
          </a:p>
        </p:txBody>
      </p:sp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4953347" y="4935304"/>
            <a:ext cx="1846404" cy="382663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953000" y="5468704"/>
            <a:ext cx="1603238" cy="382519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4953346" y="6019800"/>
            <a:ext cx="1845710" cy="3825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0412" cy="609398"/>
          </a:xfrm>
        </p:spPr>
        <p:txBody>
          <a:bodyPr/>
          <a:lstStyle/>
          <a:p>
            <a:r>
              <a:rPr sz="4400" smtClean="0"/>
              <a:t>Features for web page ranking</a:t>
            </a:r>
            <a:endParaRPr lang="en-US" sz="4400" dirty="0"/>
          </a:p>
        </p:txBody>
      </p:sp>
      <p:pic>
        <p:nvPicPr>
          <p:cNvPr id="11" name="Content Placeholder 10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81489" y="1981200"/>
            <a:ext cx="8304407" cy="1142865"/>
          </a:xfrm>
          <a:noFill/>
          <a:ln>
            <a:noFill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3581400"/>
            <a:ext cx="8380412" cy="290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features for this model?  </a:t>
            </a:r>
          </a:p>
          <a:p>
            <a:pPr marL="971532" lvl="1" indent="-514350" defTabSz="912777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</a:pPr>
            <a:r>
              <a:rPr lang="en-US" sz="3000" kern="0" dirty="0" smtClean="0">
                <a:solidFill>
                  <a:srgbClr val="FFC000"/>
                </a:solidFill>
              </a:rPr>
              <a:t>(1) How many words are shared between the query and the web page?</a:t>
            </a:r>
          </a:p>
          <a:p>
            <a:pPr marL="971532" lvl="1" indent="-514350" defTabSz="912777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</a:pPr>
            <a:r>
              <a:rPr lang="en-US" sz="3000" kern="0" dirty="0" smtClean="0"/>
              <a:t>(2)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PageRank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webpage?</a:t>
            </a:r>
          </a:p>
          <a:p>
            <a:pPr marL="971532" lvl="1" indent="-514350" defTabSz="912777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tx2"/>
              </a:buClr>
              <a:buSzPct val="95000"/>
            </a:pPr>
            <a:r>
              <a:rPr lang="en-US" sz="3000" kern="0" baseline="0" dirty="0" smtClean="0">
                <a:solidFill>
                  <a:srgbClr val="00B0F0"/>
                </a:solidFill>
              </a:rPr>
              <a:t>(3) Other ideas?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0412" cy="609398"/>
          </a:xfrm>
        </p:spPr>
        <p:txBody>
          <a:bodyPr/>
          <a:lstStyle/>
          <a:p>
            <a:r>
              <a:rPr sz="4400" smtClean="0"/>
              <a:t>Optimization Problem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09871"/>
            <a:ext cx="8380412" cy="1200329"/>
          </a:xfrm>
        </p:spPr>
        <p:txBody>
          <a:bodyPr/>
          <a:lstStyle/>
          <a:p>
            <a:r>
              <a:rPr lang="en-US" sz="2600" dirty="0" smtClean="0">
                <a:solidFill>
                  <a:srgbClr val="00B0F0"/>
                </a:solidFill>
              </a:rPr>
              <a:t>Loss for a query and a pair of documents </a:t>
            </a:r>
          </a:p>
          <a:p>
            <a:r>
              <a:rPr lang="en-US" sz="2600" dirty="0" smtClean="0">
                <a:solidFill>
                  <a:srgbClr val="92D050"/>
                </a:solidFill>
              </a:rPr>
              <a:t>Score for documents of different ranks </a:t>
            </a:r>
            <a:r>
              <a:rPr lang="en-US" sz="2600" dirty="0" smtClean="0"/>
              <a:t>must be separated by </a:t>
            </a:r>
            <a:r>
              <a:rPr lang="en-US" sz="2600" dirty="0" smtClean="0">
                <a:solidFill>
                  <a:srgbClr val="FFC000"/>
                </a:solidFill>
              </a:rPr>
              <a:t>a margin</a:t>
            </a:r>
            <a:endParaRPr lang="en-US" sz="2600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9572" y="5791200"/>
            <a:ext cx="8380412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MSRA </a:t>
            </a:r>
            <a:r>
              <a:rPr kumimoji="0" lang="zh-CN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互联网搜索与挖掘组</a:t>
            </a:r>
            <a:endParaRPr kumimoji="0" lang="en-US" altLang="zh-CN" sz="3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http://research.microsoft.com/asia/group/wsm/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-914400" y="2819400"/>
            <a:ext cx="9896378" cy="81215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95635" y="1828800"/>
            <a:ext cx="6590965" cy="1099280"/>
          </a:xfrm>
          <a:prstGeom prst="rect">
            <a:avLst/>
          </a:prstGeom>
          <a:noFill/>
          <a:ln/>
          <a:effectLst/>
        </p:spPr>
      </p:pic>
      <p:sp>
        <p:nvSpPr>
          <p:cNvPr id="11" name="Oval 10"/>
          <p:cNvSpPr>
            <a:spLocks noChangeAspect="1" noChangeArrowheads="1"/>
          </p:cNvSpPr>
          <p:nvPr/>
        </p:nvSpPr>
        <p:spPr bwMode="auto">
          <a:xfrm rot="5400000">
            <a:off x="700314" y="2485571"/>
            <a:ext cx="762000" cy="18288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 rot="5400000">
            <a:off x="4405086" y="914400"/>
            <a:ext cx="914400" cy="5029200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 rot="5400000">
            <a:off x="7848600" y="2743200"/>
            <a:ext cx="914400" cy="1371600"/>
          </a:xfrm>
          <a:prstGeom prst="ellips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609398"/>
          </a:xfrm>
        </p:spPr>
        <p:txBody>
          <a:bodyPr/>
          <a:lstStyle/>
          <a:p>
            <a:r>
              <a:rPr sz="4400" smtClean="0"/>
              <a:t>Come work with us at Microsoft!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402"/>
            <a:ext cx="8380412" cy="553998"/>
          </a:xfrm>
        </p:spPr>
        <p:txBody>
          <a:bodyPr/>
          <a:lstStyle/>
          <a:p>
            <a:r>
              <a:rPr lang="en-US" sz="4000" dirty="0" smtClean="0"/>
              <a:t>http://www.msra.cn/recruitment/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2812" cy="609398"/>
          </a:xfrm>
        </p:spPr>
        <p:txBody>
          <a:bodyPr/>
          <a:lstStyle/>
          <a:p>
            <a:r>
              <a:rPr sz="4400" smtClean="0"/>
              <a:t>Example 2:   Relevance Ranking</a:t>
            </a:r>
            <a:endParaRPr lang="en-US" sz="4400" dirty="0"/>
          </a:p>
        </p:txBody>
      </p:sp>
      <p:pic>
        <p:nvPicPr>
          <p:cNvPr id="16" name="Picture 15" descr="nlp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52650"/>
            <a:ext cx="3714750" cy="3448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36370" y="53721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Segoe" pitchFamily="34" charset="0"/>
              </a:rPr>
              <a:t>. . . </a:t>
            </a:r>
          </a:p>
        </p:txBody>
      </p:sp>
      <p:pic>
        <p:nvPicPr>
          <p:cNvPr id="19" name="Picture 18" descr="search_h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905500"/>
            <a:ext cx="3714750" cy="723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600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Segoe" pitchFamily="34" charset="0"/>
              </a:rPr>
              <a:t>Un-ranked List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159895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Segoe" pitchFamily="34" charset="0"/>
              </a:rPr>
              <a:t>Ranked List</a:t>
            </a:r>
          </a:p>
        </p:txBody>
      </p:sp>
      <p:pic>
        <p:nvPicPr>
          <p:cNvPr id="25" name="Picture 24" descr="search_rera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2209800"/>
            <a:ext cx="3714750" cy="34480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96050" y="541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Segoe" pitchFamily="34" charset="0"/>
              </a:rPr>
              <a:t>. . . </a:t>
            </a:r>
          </a:p>
        </p:txBody>
      </p:sp>
      <p:pic>
        <p:nvPicPr>
          <p:cNvPr id="28" name="Picture 27" descr="search_itur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5943600"/>
            <a:ext cx="3714750" cy="723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rot="5400000" flipH="1" flipV="1">
            <a:off x="3467100" y="4229100"/>
            <a:ext cx="2286000" cy="12954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rgbClr val="FFC000"/>
            </a:solidFill>
            <a:prstDash val="solid"/>
            <a:round/>
            <a:headEnd type="none" w="lg" len="med"/>
            <a:tailEnd type="triangl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3505200" y="4343400"/>
            <a:ext cx="1752600" cy="17526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Example 3: Machine Translation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2133600" y="5373469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/>
              <a:t>全国田径冠军赛结束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54480" y="283827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national track &amp; field championships concluded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220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Segoe" pitchFamily="34" charset="0"/>
              </a:rPr>
              <a:t>Input: English sentence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4724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Segoe" pitchFamily="34" charset="0"/>
              </a:rPr>
              <a:t>Output: Chinese sentence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Course 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07844"/>
            <a:ext cx="8763000" cy="3148554"/>
          </a:xfrm>
        </p:spPr>
        <p:txBody>
          <a:bodyPr/>
          <a:lstStyle/>
          <a:p>
            <a:pPr marL="514350" indent="-514350">
              <a:spcBef>
                <a:spcPts val="4500"/>
              </a:spcBef>
              <a:buNone/>
            </a:pPr>
            <a:r>
              <a:rPr lang="en-US" sz="3600" dirty="0" smtClean="0"/>
              <a:t>1) Supervised Learning [2.5 hrs]</a:t>
            </a:r>
          </a:p>
          <a:p>
            <a:pPr marL="514350" indent="-514350">
              <a:spcBef>
                <a:spcPts val="4500"/>
              </a:spcBef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2) Semi-supervised learning [3 hrs]</a:t>
            </a:r>
          </a:p>
          <a:p>
            <a:pPr marL="514350" indent="-514350">
              <a:spcBef>
                <a:spcPts val="4500"/>
              </a:spcBef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3) Learning bounds for domain adaptation [30 </a:t>
            </a:r>
            <a:r>
              <a:rPr lang="en-US" sz="3600" dirty="0" err="1" smtClean="0">
                <a:solidFill>
                  <a:srgbClr val="FFC000"/>
                </a:solidFill>
              </a:rPr>
              <a:t>mins</a:t>
            </a:r>
            <a:r>
              <a:rPr lang="en-US" sz="3600" dirty="0" smtClean="0">
                <a:solidFill>
                  <a:srgbClr val="FFC000"/>
                </a:solidFill>
              </a:rPr>
              <a:t>]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sz="4400" smtClean="0"/>
              <a:t>Supervised Learning 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94165"/>
            <a:ext cx="8763000" cy="3725635"/>
          </a:xfrm>
        </p:spPr>
        <p:txBody>
          <a:bodyPr/>
          <a:lstStyle/>
          <a:p>
            <a:pPr marL="514350" indent="-514350">
              <a:spcBef>
                <a:spcPts val="4500"/>
              </a:spcBef>
              <a:buNone/>
            </a:pPr>
            <a:r>
              <a:rPr lang="en-US" sz="3600" dirty="0" smtClean="0"/>
              <a:t>1) Notation and Definitions [5 mins]</a:t>
            </a:r>
          </a:p>
          <a:p>
            <a:pPr marL="514350" indent="-514350">
              <a:spcBef>
                <a:spcPts val="4500"/>
              </a:spcBef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2) Generative Models [25 mins]</a:t>
            </a:r>
          </a:p>
          <a:p>
            <a:pPr marL="514350" indent="-514350">
              <a:spcBef>
                <a:spcPts val="4500"/>
              </a:spcBef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3) Discriminative Models [55 mins]</a:t>
            </a:r>
          </a:p>
          <a:p>
            <a:pPr marL="514350" indent="-514350">
              <a:spcBef>
                <a:spcPts val="4500"/>
              </a:spcBef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4) Machine Learning Examples [15 mins]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0412" cy="609398"/>
          </a:xfrm>
        </p:spPr>
        <p:txBody>
          <a:bodyPr/>
          <a:lstStyle/>
          <a:p>
            <a:r>
              <a:rPr sz="4400" smtClean="0"/>
              <a:t>Training and testing data</a:t>
            </a:r>
            <a:endParaRPr lang="en-US" sz="4400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6200" y="1732881"/>
            <a:ext cx="731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dirty="0" smtClean="0">
                <a:ea typeface="宋体" charset="-122"/>
              </a:rPr>
              <a:t>Training data: labeled pairs</a:t>
            </a:r>
            <a:endParaRPr lang="en-US" altLang="zh-CN" sz="3000" dirty="0">
              <a:ea typeface="宋体" charset="-122"/>
            </a:endParaRPr>
          </a:p>
        </p:txBody>
      </p:sp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850" y="2435891"/>
            <a:ext cx="1114617" cy="857250"/>
          </a:xfrm>
          <a:prstGeom prst="rect">
            <a:avLst/>
          </a:prstGeom>
          <a:noFill/>
        </p:spPr>
      </p:pic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98183" y="2435890"/>
            <a:ext cx="1324840" cy="877707"/>
          </a:xfrm>
          <a:prstGeom prst="rect">
            <a:avLst/>
          </a:prstGeom>
          <a:noFill/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5824" y="2420229"/>
            <a:ext cx="1114619" cy="857250"/>
          </a:xfrm>
          <a:prstGeom prst="rect">
            <a:avLst/>
          </a:prstGeom>
          <a:noFill/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493878" y="2647281"/>
            <a:ext cx="884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. </a:t>
            </a:r>
            <a:r>
              <a:rPr lang="en-US" sz="2400" b="1" dirty="0" smtClean="0"/>
              <a:t> .  </a:t>
            </a:r>
            <a:r>
              <a:rPr lang="en-US" sz="2400" b="1" dirty="0"/>
              <a:t>.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371600" y="5786966"/>
            <a:ext cx="76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8600"/>
                </a:solidFill>
              </a:rPr>
              <a:t>??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4191000" y="5786966"/>
            <a:ext cx="68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8600"/>
                </a:solidFill>
              </a:rPr>
              <a:t>??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4310" y="2363079"/>
            <a:ext cx="872490" cy="989721"/>
            <a:chOff x="533400" y="2464662"/>
            <a:chExt cx="675499" cy="811938"/>
          </a:xfrm>
        </p:grpSpPr>
        <p:pic>
          <p:nvPicPr>
            <p:cNvPr id="7" name="Picture 23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5147168" y="5791200"/>
            <a:ext cx="1177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. </a:t>
            </a:r>
            <a:r>
              <a:rPr lang="en-US" sz="2400" b="1" dirty="0" smtClean="0"/>
              <a:t> .  </a:t>
            </a:r>
            <a:r>
              <a:rPr lang="en-US" sz="2400" b="1" dirty="0"/>
              <a:t>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09600" y="5562600"/>
            <a:ext cx="838200" cy="990600"/>
            <a:chOff x="533400" y="2464662"/>
            <a:chExt cx="675499" cy="811938"/>
          </a:xfrm>
        </p:grpSpPr>
        <p:pic>
          <p:nvPicPr>
            <p:cNvPr id="66" name="Picture 23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7772400" y="5841854"/>
            <a:ext cx="68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8600"/>
                </a:solidFill>
              </a:rPr>
              <a:t>??</a:t>
            </a: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152400" y="5008602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dirty="0" smtClean="0">
                <a:ea typeface="宋体" charset="-122"/>
              </a:rPr>
              <a:t>Use this function to label unlabeled testing data</a:t>
            </a:r>
            <a:endParaRPr lang="en-US" altLang="zh-CN" sz="3000" dirty="0">
              <a:solidFill>
                <a:srgbClr val="00B0F0"/>
              </a:solidFill>
              <a:ea typeface="宋体" charset="-122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895600" y="2363079"/>
            <a:ext cx="872490" cy="989721"/>
            <a:chOff x="533400" y="2464662"/>
            <a:chExt cx="675499" cy="811938"/>
          </a:xfrm>
        </p:grpSpPr>
        <p:pic>
          <p:nvPicPr>
            <p:cNvPr id="77" name="Picture 23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78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05600" y="2363079"/>
            <a:ext cx="872490" cy="989721"/>
            <a:chOff x="533400" y="2464662"/>
            <a:chExt cx="675499" cy="811938"/>
          </a:xfrm>
        </p:grpSpPr>
        <p:pic>
          <p:nvPicPr>
            <p:cNvPr id="80" name="Picture 23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52800" y="5562600"/>
            <a:ext cx="838200" cy="990600"/>
            <a:chOff x="533400" y="2464662"/>
            <a:chExt cx="675499" cy="811938"/>
          </a:xfrm>
        </p:grpSpPr>
        <p:pic>
          <p:nvPicPr>
            <p:cNvPr id="83" name="Picture 23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84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58000" y="5562600"/>
            <a:ext cx="838200" cy="990600"/>
            <a:chOff x="533400" y="2464662"/>
            <a:chExt cx="675499" cy="811938"/>
          </a:xfrm>
        </p:grpSpPr>
        <p:pic>
          <p:nvPicPr>
            <p:cNvPr id="86" name="Picture 23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595313" cy="762000"/>
            </a:xfrm>
            <a:prstGeom prst="rect">
              <a:avLst/>
            </a:prstGeom>
            <a:noFill/>
          </p:spPr>
        </p:pic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 rot="18676169">
              <a:off x="974623" y="2392343"/>
              <a:ext cx="161958" cy="3065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92" name="Picture 9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800600" y="1843075"/>
            <a:ext cx="902147" cy="431050"/>
          </a:xfrm>
          <a:prstGeom prst="rect">
            <a:avLst/>
          </a:prstGeom>
          <a:noFill/>
          <a:ln/>
          <a:effectLst/>
        </p:spPr>
      </p:pic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527769" y="3886200"/>
            <a:ext cx="731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dirty="0" smtClean="0">
                <a:solidFill>
                  <a:srgbClr val="FF0000"/>
                </a:solidFill>
                <a:ea typeface="宋体" charset="-122"/>
              </a:rPr>
              <a:t>Use training data to learn a function</a:t>
            </a:r>
            <a:endParaRPr lang="en-US" altLang="zh-CN" sz="3000" dirty="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98" name="Picture 9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776560" y="3962400"/>
            <a:ext cx="1605050" cy="3924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19" grpId="0"/>
      <p:bldP spid="64" grpId="0"/>
      <p:bldP spid="74" grpId="0"/>
      <p:bldP spid="75" grpId="0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2DJBLITZ@3FLIMKSPCFWXYL2A" val="2984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Choose a model $p(\mathbf{x},y)$ to describe training data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860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lightblue}&#10;&#10;$g(\mathbf{x}) = 1x_{1} + 1x_{2} - 1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457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textwidth 1.7in&#10;&#10;\begin{document}&#10;\definecolor{gold}{rgb}{1,0.75,0}&#10;\definecolor{lightblue}{rgb}{0.0,0.69,0.94}&#10;\definecolor{lightgreen}{rgb}{0.57,0.81,0.32}&#10;\pagecolor{black}&#10;\color{white}&#10;&#10;\noindent&#10;\color{lightblue}$\mathbf{w} = \langle 1,1\rangle$ \color{white} is the normal to the \color{gold}separating hyperplane  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131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$\gamma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6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$\gamma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$\gamma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\begin{eqnarray}&#10;\max_{||\mathbf{w}|| \leq 1, \gamma}~\gamma\\&#10;\textrm{s.t.}~\forall j &amp;y^{j}\mathbf{w}^{T}\mathbf{x}^{j} \geq \gamma&#10;\end{eqnarray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0"/>
  <p:tag name="PICTUREFILESIZE" val="152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lightgreen}&#10;&#10;$ \gamma 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7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\begin{eqnarray}&#10;\min_{\mathbf{w}}~\frac{1}{2}||\mathbf{w}||^{2}\\&#10;\textrm{s.t.}~\forall j &amp;\mathbf{w}^{T}y^{j}\mathbf{x} \geq 1 &#10;\end{eqnarray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2"/>
  <p:tag name="PICTUREFILESIZE" val="152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\begin{eqnarray}&#10;\min_{\mathbf{w}, \boldsymbol{\xi} \geq 0}~\frac{1}{2}||\mathbf{w}||^{2} + C\sum_{j}\xi_{j}\\&#10;\textrm{s.t.}~\forall j &amp;y^{j}\mathbf{w}^{T}\mathbf{x}^{j} + \xi_{j} \geq 1&#10;\end{eqnarray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1"/>
  <p:tag name="PICTUREFILESIZE" val="2453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\begin{eqnarray}&#10;\min_{\mathbf{w}}~\frac{1}{2}||\mathbf{w}||^{2} + C\sum_{j}\xi_{j}\\&#10;\end{eqnarray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51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p(\mathbf{x},y) = p(y)p(\mathbf{x}|y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12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\begin{eqnarray}&#10;\textrm{s.t.}~\forall j &amp; \xi_{j} \geq 1 - y^{j}\mathbf{w}^{T}\mathbf{x}^{j}\quad\quad\xi_{j} \geq 0&#10;\end{eqnarray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5"/>
  <p:tag name="PICTUREFILESIZE" val="98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gold}&#10;&#10;\[&#10;\forall j,~\xi_{j}  = \max \left[1 - y^{j}\mathbf{w}^{T}\mathbf{x}^{j}, 0\right]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802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lightblue}&#10;&#10;\[&#10;\min_{\mathbf{w}}~\frac{1}{2}||\mathbf{w}||^{2} + C\sum_{j} \max \left[1 - y^{j}\mathbf{w}^{T}\mathbf{x}^{j}, 0\right]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39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lightgreen}&#10;&#10;\[&#10;\textrm{loss}(j)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"/>
  <p:tag name="PICTUREFILESIZE" val="28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lightblue}&#10;&#10;k&#10;\[&#10;\nabla_{\mathbf{w}} = \mathbf{w} -  \sum_{j, \textrm{loss(j)}&gt;0} y^{j}\mathbf{x}^{j}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1"/>
  <p:tag name="PICTUREFILESIZE" val="145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After $T$ iterations $f(\mathbf{w}_{T}) - f(\mathbf{w}^{*}) \leq \frac{k\log(T)}{CT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2"/>
  <p:tag name="PICTUREFILESIZE" val="130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Input: queries and documents $\langle \mathbf{q}_{i}, \{d_{ij}\}_{j=1}^{m_{i}}\rangle_{i=1}^{n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126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lightblue}&#10;&#10;partial ordering $r_{i}(j,k)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93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lightgreen}&#10;&#10;\[&#10;r_{i}(j,k) = \left\{\begin{array}{l}&#10;-\!1, r(i) &lt; r(j) \\&#10;0, r(i) = r(j) \\&#10;+\!1, r(i) &gt; r(j) \\&#10;\end{array}\right.&#10;\]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8"/>
  <p:tag name="PICTUREFILESIZE" val="1734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$r(1,4) = -1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"/>
  <p:tag name="PICTUREFILESIZE" val="26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definecolor{gold}{rgb}{1,0.75,0}&#10;\definecolor{lightblue}{rgb}{0.0,0.69,0.94}&#10;\pagecolor{black}&#10;\color{white}&#10;$p(y)$ \color{gold} is Bernoulli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515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$r(3,4) = 0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29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$r(3,1) = +1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"/>
  <p:tag name="PICTUREFILESIZE" val="300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2in&#10;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\noindent&#10;We will use a linear model to rank documents by their scores \color{lightblue} $\mathbf{w}^{T} f(\mathbf{q}_{i}, d_{ij})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7"/>
  <p:tag name="PICTUREFILESIZE" val="1877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k&#10;\[&#10;\textrm{loss}(i,j,k) = r_{i}(j,k) \mathbf{w}^{T}\left[f(\mathbf{q}_{i},\mathbf{d}_{j}) - f(\mathbf{q}_{i},\mathbf{d}_{k})\right] + |r_{i}(j,k)|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8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usepackage{amssymb}&#10;&#10;\begin{document}&#10;\definecolor{gold}{rgb}{1,0.75,0}&#10;\definecolor{lightblue}{rgb}{0.0,0.69,0.94}&#10;\definecolor{lightgreen}{rgb}{0.57,0.81,0.32}&#10;\pagecolor{black}&#10;\color{white}&#10;&#10;\[&#10;\min_{\mathbf{w}}~\frac{1}{2}||\mathbf{w}||^{2} + C\sum_{i}\sum_{j}\sum_{k &gt; j} \textrm{loss}(i,j,k)\\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8"/>
  <p:tag name="PICTUREFILESIZE" val="160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&#10;\definecolor{gold}{rgb}{1,0.75,0}&#10;\definecolor{lightblue}{rgb}{0.0,0.69,0.94}&#10;&#10;\pagecolor{black}&#10;\color{white}&#10;$p(\mathbf{x} | y)$: \color{gold} Use the Naive Bayes assumption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7"/>
  <p:tag name="PICTUREFILESIZE" val="111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&#10;\definecolor{gold}{rgb}{1,0.75,0}&#10;\definecolor{lightblue}{rgb}{0.0,0.69,0.94}&#10;&#10;\pagecolor{black}&#10;\color{white}&#10;Example \color{lightblue} $p(\textrm{horrible}~| -1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1"/>
  <p:tag name="PICTUREFILESIZE" val="66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red}&#10;$p(\mathbf{x},y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x_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5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x_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x_{m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\langle \mathbf{x}, y \rangle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14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. . .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2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definecolor{gold}{rgb}{1,0.75,0}&#10;\definecolor{lightblue}{rgb}{0.0,0.69,0.94}&#10;&#10;\begin{document}&#10;\pagecolor{black}&#10;&#10;\color{lightblue}&#10;Graphical model semantics:&#10;\[&#10;\hspace{-1.5in} p(\mathbf{x}) = \prod_{i} p(x_{i} | pa(x_{i})) 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263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red}&#10;$p(\mathbf{x},y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. . .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2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Given $p, \mathbf{x}^{j},y^{j}$, what is $p(\mathbf{x}^{j},y^{j})$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definecolor{gold}{rgb}{1,0.75,0}&#10;\definecolor{lightblue}{rgb}{0.0,0.69,0.94}&#10;&#10;\begin{document}&#10;\pagecolor{black}&#10;&#10;\color{white}&#10;\[&#10;=~\underset{y}{\textrm{argmax}}~\frac{p(\mathbf{x},y)}{p(\mathbf{x})}~=~\underset{y}{\textrm{argmax}}~p(\mathbf{x}, y)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9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definecolor{gold}{rgb}{1,0.75,0}&#10;\definecolor{lightblue}{rgb}{0.0,0.69,0.94}&#10;&#10;\begin{document}&#10;\pagecolor{black}&#10;&#10;\color{lightblue}&#10;We have $p(\mathbf{x},y)$, but what is $h(\mathbf{x})$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definecolor{gold}{rgb}{1,0.75,0}&#10;\definecolor{lightblue}{rgb}{0.0,0.69,0.94}&#10;&#10;\begin{document}&#10;\pagecolor{black}&#10;&#10;\color{white}&#10;\[&#10;f(x)~=~\underset{y}{\textrm{argmax}}~p(y | \mathbf{x})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4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&#10;\definecolor{gold}{rgb}{1,0.75,0}&#10;\definecolor{lightblue}{rgb}{0.0,0.69,0.94}&#10;&#10;\pagecolor{black}&#10;\color{white}&#10;What should \color{lightblue}$p(x_{i} | y)$ \color{white} be?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79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\langle \mathbf{x}^{j}, y^{j} \rangle \quad j=1\ldots 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6"/>
  <p:tag name="PICTUREFILESIZE" val="30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red}&#10;$h:\mathbf{x} \rightarrow y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25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definecolor{gold}{rgb}{1,0.75,0}&#10;\definecolor{lightblue}{rgb}{0.0,0.69,0.94}&#10;\pagecolor{black}&#10;\color{white}&#10;What should \color{lightblue}$p(y)$ be?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2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definecolor{gold}{rgb}{1,0.75,0}&#10;\definecolor{lightblue}{rgb}{0.0,0.69,0.94}&#10;\pagecolor{black}&#10;\color{gold}&#10;$\frac{\textrm{count}(y)}{n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"/>
  <p:tag name="PICTUREFILESIZE" val="339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definecolor{gold}{rgb}{1,0.75,0}&#10;\definecolor{lightblue}{rgb}{0.0,0.69,0.94}&#10;\pagecolor{black}&#10;\color{gold}&#10;$\frac{\textrm{count}(x_{i},y)}{\textrm{count}(y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60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definecolor{gold}{rgb}{1,0.75,0}&#10;\definecolor{lightblue}{rgb}{0.0,0.69,0.94}&#10;\pagecolor{black}&#10;\color{white}&#10;\color{lightblue}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definecolor{gold}{rgb}{1,0.75,0}&#10;\definecolor{lightblue}{rgb}{0.0,0.69,0.94}&#10;\pagecolor{black}&#10;\color{white}&#10;\color{lightblue}$\textbf{x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6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definecolor{gold}{rgb}{1,0.75,0}&#10;\definecolor{lightblue}{rgb}{0.0,0.69,0.94}&#10;\pagecolor{black}&#10;\color{white}&#10;$y \in \{1,\ldots,k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34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definecolor{gold}{rgb}{1,0.75,0}&#10;\definecolor{lightblue}{rgb}{0.0,0.69,0.94}&#10;&#10;\begin{document}&#10;\pagecolor{black}&#10;&#10;\color{lightblue}&#10;$p(y)$ \color{white}is multinomial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white}&#10;Maximize likelihood:~~ $ \prod_{j=1}^{n} p(\mathbf{x}^{j},y^{j})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04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gold}&#10;Set $\theta$ to solve~~~$\underset{p'}{\textrm{argmax}} \sum_{j=1}^{n} \log p'(\mathbf{x}^{j},y^{j})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3"/>
  <p:tag name="PICTUREFILESIZE" val="1469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lightblue}&#10;s.t.~~~$\sum_{i=1}^{V} p'(x_{i}) = 1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60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\langle\mathbf{x},y\!=\!-\!1\rangle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4"/>
  <p:tag name="PICTUREFILESIZE" val="16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lightblue}&#10;$p'(y=+1) + p'(y=-1) = 1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4"/>
  <p:tag name="PICTUREFILESIZE" val="51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white}&#10;$\color{lightblue}\underset{\lambda}{\textrm{min}}~\left[\color{white}\underset{p'(y)}{\textrm{max}} \sum_{j=1}^{n} \log p'(\mathbf{x}^{j},y^{j}) +\color{lightblue} \lambda\left(p'(y_{-1})\!+\! p'(y_{1})\! -\! 1\right)\right]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8"/>
  <p:tag name="PICTUREFILESIZE" val="200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gold}&#10;$\frac{\textrm{dLL}}{\textrm{d}p'(\hat{y})} = \sum_{j, y^{j}=\hat{y}} \frac{1}{p'(y^{j})} + \lambda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79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gold}&#10;$\frac{\textrm{dLL}}{\textrm{d}\lambda} = p'(y_{-1}) + p'(y_{1}) - 1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64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white}&#10;Setting the partial derivatives to 0, we have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1"/>
  <p:tag name="PICTUREFILESIZE" val="1037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lightgreen}&#10;&#10;$p(y_{1}) = \frac{\textrm{count}(y_{1})}{\textrm{count}(y_{1}) + \textrm{count}(y_{-1})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6"/>
  <p:tag name="PICTUREFILESIZE" val="90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red}&#10;$p_{\theta}(\mathbf{x},y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20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x_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5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x_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\langle\mathbf{x},y\!=\!+\!1\rangle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4"/>
  <p:tag name="PICTUREFILESIZE" val="16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white}&#10;$y = -1$(broken) or $+1$(working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9"/>
  <p:tag name="PICTUREFILESIZE" val="76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gold}&#10;$x_{1}, x_{2} =$ lights 1 \&amp; 2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3"/>
  <p:tag name="PICTUREFILESIZE" val="56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white}&#10; $p(y=-1) = \frac{1}{7}$~~$p(y=+1) = \frac{6}{7}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4"/>
  <p:tag name="PICTUREFILESIZE" val="61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pagecolor{black}&#10;\color{white}&#10; $p(\textrm{red} |\!-\!1) = 1$~~$p(\textrm{red} |\! +\!1) = \frac{1}{2}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1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$p(-1,r,r) = \frac{1}{7}\times 1\times 1 = \frac{2}{14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1"/>
  <p:tag name="PICTUREFILESIZE" val="60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$p(+1,r,r) = \frac{6}{7}\times \frac{1}{2}\times \frac{1}{2} = \frac{3}{14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4"/>
  <p:tag name="PICTUREFILESIZE" val="704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Let $p(-1) = \frac{1}{2}$.  Then we find that $p(-1,r,r) &gt; p(1,r,r)$.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8"/>
  <p:tag name="PICTUREFILESIZE" val="119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red}&#10;$p_{\theta}(\mathbf{x},y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2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x_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5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\mathbf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$x_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8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white}&#10;&#10;$p(+\!1,r,r) = 0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5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gold}&#10;&#10;$g(x) = \textrm{sgn} \left[  \mathbf{w}^{T}\mathbf{x} - b \right]~.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639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gold}&#10;&#10;$w_{i} = \log p(x_{i} | y)$ and $b(y) = \log p(y)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4"/>
  <p:tag name="PICTUREFILESIZE" val="973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gold}&#10;&#10;NB is a linear model with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4"/>
  <p:tag name="PICTUREFILESIZE" val="57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lightblue}&#10;&#10;$\hat{\epsilon}(g) = \sum_{i=1}^{n} I\left(g(\mathbf{x}_{i}) \neq y_{i}\right)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3"/>
  <p:tag name="PICTUREFILESIZE" val="82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gold}&#10;&#10;Single instance score: $\mathbf{w}^{T}\mathbf{x}^{j} - b 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848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gold}&#10;&#10;Single instance loss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4"/>
  <p:tag name="PICTUREFILESIZE" val="56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Let $S = \{\langle s^{j},\mathbf{x}^{j},y^{j}\rangle\}_{j=1}^{n}$ be a weighted sample.  We say that $h$ is a weak learner if $\epsilon_{S}(h) \leq \frac{1}{2} - \gamma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6"/>
  <p:tag name="PICTUREFILESIZE" val="259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\[&#10;h_{i}^{+/-}(\mathbf{x}) = \left\{\begin{array}{ll}&#10;+\!/\!-\!1, &amp; x_{i} &gt; 0, \\&#10;0, &amp; \textrm{otw} \\&#10;\end{array}\right.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9"/>
  <p:tag name="PICTUREFILESIZE" val="106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Feature vector $\mathbf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7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gold}&#10;&#10;\noindent&#10;\[&#10;h(\textrm{&quot;excellent&quot;}) = +\!1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5"/>
  <p:tag name="PICTUREFILESIZE" val="48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amsmath}&#10;&#10;\textwidth 3in&#10;\usepackage{color}&#10;\usepackage{amsmath}&#10;&#10;\begin{document}&#10;\definecolor{gold}{rgb}{1,0.75,0}&#10;\definecolor{lightblue}{rgb}{0.0,0.69,0.94}&#10;\definecolor{lightgreen}{rgb}{0.57,0.81,0.32}&#10;\pagecolor{black}&#10;\color{lightgreen}&#10;&#10;\noindent&#10;$D_{t+1}(j) \leftarrow \frac{D_{t}(i)\exp\left(-\alpha_{t}y^{j}h_{t}(x^{j})\right)}{Z_{t}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109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\textwidth 6in&#10;\begin{document}&#10;\definecolor{gold}{rgb}{1,0.75,0}&#10;\definecolor{lightblue}{rgb}{0.0,0.69,0.94}&#10;\definecolor{lightgreen}{rgb}{0.57,0.81,0.32}&#10;\pagecolor{black}&#10;\color{white}&#10;&#10;\noindent&#10;$g(x) = \underset{y}{\textrm{argmax}} (  \sum_{t=1}^{T} \alpha_{t} h_{t}(\mathbf{x},y))~.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7"/>
  <p:tag name="PICTUREFILESIZE" val="1237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$\{\langle \mathbf{x}^{j},y^{j}\rangle\}_{j=1}^{n}$,~~$y\in\{-\!1,+\!1\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9"/>
  <p:tag name="PICTUREFILESIZE" val="71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$D_{1} = \frac{1}{n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"/>
  <p:tag name="PICTUREFILESIZE" val="20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$h_{t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2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$D_{t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20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amsmath}&#10;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$h_{t} = \underset{h'}{\textrm{argmin}}~ \epsilon_{D_t}(h')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6"/>
  <p:tag name="PICTUREFILESIZE" val="687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&#10;\usepackage{amssymb}&#10;&#10;\textwidth 3in&#10;\usepackage{color}&#10;&#10;\begin{document}&#10;\definecolor{gold}{rgb}{1,0.75,0}&#10;\definecolor{lightblue}{rgb}{0.0,0.69,0.94}&#10;\definecolor{lightgreen}{rgb}{0.57,0.81,0.32}&#10;\pagecolor{black}&#10;\color{gold}&#10;&#10;\noindent&#10;$\alpha_{t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0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Begin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"/>
  <p:tag name="PICTUREFILESIZE" val="2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\pagecolor{black}&#10;\color{white}&#10;Feature vector $\mathbf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70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$h_{1}(\mathbf{x}) = \langle\textrm{excellent},+\!1\rangle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597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$h_{2}(\mathbf{x}) = \langle\textrm{the\_plot},-\!1\rangle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4"/>
  <p:tag name="PICTUREFILESIZE" val="583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Weak learner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8"/>
  <p:tag name="PICTUREFILESIZE" val="36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Training set labels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0"/>
  <p:tag name="PICTUREFILESIZE" val="48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Distribution $D_t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41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$h_{2}(\mathbf{x}) = \langle\textrm{excellent},+\!1\rangle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62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gold}&#10;&#10;\noindent&#10;Setting $\alpha_{t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6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\[&#10;\epsilon(g(\mathbf{x})) \leq \prod_{t=1}^{T} Z_{t} = \frac{1}{n}\prod_{t=1}^{T} \left(\sum_{j} D_{t}(j) \exp(-\alpha_{t}y^{j}h_{t}(\mathbf{x}^{j})\right)~.&#10;\]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6"/>
  <p:tag name="PICTUREFILESIZE" val="22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$Z_{t}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\[&#10;\alpha_{t} = \underset{\alpha}{\textrm{argmin}} \sum_{j=1}^{n} D_{t}(j) \exp\left(-\alpha_{t}y^{j}h_{t}(\mathbf{x}^{j})\right)~.&#10;\]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5"/>
  <p:tag name="PICTUREFILESIZE" val="173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&#10;\begin{document}&#10;&#10;\definecolor{gold}{rgb}{1,0.75,0}&#10;\definecolor{lightblue}{rgb}{0.0,0.69,0.94}&#10;&#10;\pagecolor{black}&#10;\color{white}&#10;k&#10;\[&#10;p(\mathbf{x} | y) = \prod_{i} p(x_{i} | y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9"/>
  <p:tag name="PICTUREFILESIZE" val="1155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gold}&#10;&#10;\noindent&#10;A closed form solution for $\alpha_{t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67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\[&#10;\alpha_{t} = \frac{1}{2} \log \left(\frac{1-\epsilon_{D_t}}{\epsilon_{D_t}}\right)~.&#10;\]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3"/>
  <p:tag name="PICTUREFILESIZE" val="89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\[&#10;\epsilon(g(\mathbf{x})) \leq \exp\left[-2 \sum_{t=1}^{T} \left(\frac{1}{2} - \epsilon_{D_t} \right)^{2}\right]~.&#10;\]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504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$h_{t}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2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lightblue}&#10;&#10;\noindent&#10;$\epsilon_{D_t}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2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We know that for every weighted sample $S$, there exists a weak learner $h_{S}$ such that $\epsilon_{S}(h_{S}) \leq \frac{1}{2} - \gamm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466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gold}&#10;&#10;\noindent&#10;\[&#10;\epsilon(g(\mathbf{x})) \leq \exp(-2T\gamma^{2}) \leq 2^{-2T\gamma^{2}}&#10;\]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0"/>
  <p:tag name="PICTUREFILESIZE" val="997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textwidth 3in&#10;\usepackage{color}&#10;\usepackage{amsmath}&#10;&#10;\begin{document}&#10;\definecolor{gold}{rgb}{1,0.75,0}&#10;\definecolor{lightblue}{rgb}{0.0,0.69,0.94}&#10;\definecolor{lightgreen}{rgb}{0.57,0.81,0.32}&#10;\pagecolor{black}&#10;\color{white}&#10;&#10;\noindent&#10;$\alpha_{t}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0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gold}&#10;&#10;Single instance score: $\mathbf{w}^{T}\mathbf{x}^{j} - b 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84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color}&#10;\usepackage{amsmath}&#10;&#10;\begin{document}&#10;\definecolor{gold}{rgb}{1,0.75,0}&#10;\definecolor{lightblue}{rgb}{0.0,0.69,0.94}&#10;\definecolor{lightgreen}{rgb}{0.57,0.81,0.32}&#10;\pagecolor{black}&#10;\color{gold}&#10;&#10;Single instance loss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4"/>
  <p:tag name="PICTUREFILESIZE" val="5610"/>
</p:tagLst>
</file>

<file path=ppt/theme/theme1.xml><?xml version="1.0" encoding="utf-8"?>
<a:theme xmlns:a="http://schemas.openxmlformats.org/drawingml/2006/main" name="1_Blue waves">
  <a:themeElements>
    <a:clrScheme name="Custom 1">
      <a:dk1>
        <a:sysClr val="windowText" lastClr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usiness Value launch templat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900" b="0" i="0" u="none" strike="noStrike" cap="none" normalizeH="0" baseline="0" dirty="0" smtClean="0">
            <a:solidFill>
              <a:schemeClr val="tx1"/>
            </a:solidFill>
            <a:effectLst/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tint val="72941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2941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54864" rIns="109728" bIns="54864" numCol="1" anchor="ctr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solidFill>
              <a:schemeClr val="bg2"/>
            </a:solidFill>
            <a:effectLst/>
            <a:latin typeface="Segoe Semi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Segoe" pitchFamily="34" charset="0"/>
          </a:defRPr>
        </a:defPPr>
      </a:lstStyle>
    </a:txDef>
  </a:objectDefaults>
  <a:extraClrSchemeLst>
    <a:extraClrScheme>
      <a:clrScheme name="Business Value launch template 1">
        <a:dk1>
          <a:srgbClr val="000000"/>
        </a:dk1>
        <a:lt1>
          <a:srgbClr val="FFFFFF"/>
        </a:lt1>
        <a:dk2>
          <a:srgbClr val="EF7E39"/>
        </a:dk2>
        <a:lt2>
          <a:srgbClr val="FFFFFF"/>
        </a:lt2>
        <a:accent1>
          <a:srgbClr val="000000"/>
        </a:accent1>
        <a:accent2>
          <a:srgbClr val="54C71B"/>
        </a:accent2>
        <a:accent3>
          <a:srgbClr val="F6C0AE"/>
        </a:accent3>
        <a:accent4>
          <a:srgbClr val="DADADA"/>
        </a:accent4>
        <a:accent5>
          <a:srgbClr val="AAAAAA"/>
        </a:accent5>
        <a:accent6>
          <a:srgbClr val="4BB417"/>
        </a:accent6>
        <a:hlink>
          <a:srgbClr val="FBE019"/>
        </a:hlink>
        <a:folHlink>
          <a:srgbClr val="3D78E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MSRA template_chinese black 2007</Template>
  <TotalTime>18134</TotalTime>
  <Words>1344</Words>
  <Application>Microsoft Office PowerPoint</Application>
  <PresentationFormat>On-screen Show (4:3)</PresentationFormat>
  <Paragraphs>334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1_Blue waves</vt:lpstr>
      <vt:lpstr>Supervised and semi-supervised learning for NLP</vt:lpstr>
      <vt:lpstr>Why should I know about machine learning? </vt:lpstr>
      <vt:lpstr>Example 1:   Review classification</vt:lpstr>
      <vt:lpstr>Slide 4</vt:lpstr>
      <vt:lpstr>Example 2:   Relevance Ranking</vt:lpstr>
      <vt:lpstr>Example 3: Machine Translation</vt:lpstr>
      <vt:lpstr>Course Outline</vt:lpstr>
      <vt:lpstr>Supervised Learning Outline</vt:lpstr>
      <vt:lpstr>Training and testing data</vt:lpstr>
      <vt:lpstr>Feature representations of</vt:lpstr>
      <vt:lpstr>Generative model</vt:lpstr>
      <vt:lpstr>Graphical Model Representation</vt:lpstr>
      <vt:lpstr>Graphical Model Inference</vt:lpstr>
      <vt:lpstr>Inference at test time</vt:lpstr>
      <vt:lpstr>Estimating parameters from training data</vt:lpstr>
      <vt:lpstr>Multiclass Classification</vt:lpstr>
      <vt:lpstr>Maximum Likelihood Estimation</vt:lpstr>
      <vt:lpstr>MLE – Label marginals</vt:lpstr>
      <vt:lpstr>Problems with Naïve Bayes</vt:lpstr>
      <vt:lpstr>Problems with Naïve Bayes 2</vt:lpstr>
      <vt:lpstr>More on Generative models</vt:lpstr>
      <vt:lpstr>Discriminative Learning</vt:lpstr>
      <vt:lpstr>Upper bounds on binary training error</vt:lpstr>
      <vt:lpstr>Binary classification: Weak hypotheses</vt:lpstr>
      <vt:lpstr>The AdaBoost algorithm</vt:lpstr>
      <vt:lpstr>A small example</vt:lpstr>
      <vt:lpstr>Slide 27</vt:lpstr>
      <vt:lpstr>Slide 28</vt:lpstr>
      <vt:lpstr>Exponential convergence of error in t</vt:lpstr>
      <vt:lpstr>AdaBoost drawbacks</vt:lpstr>
      <vt:lpstr>Support Vector Machines</vt:lpstr>
      <vt:lpstr>Margin</vt:lpstr>
      <vt:lpstr>Max-margin optimization</vt:lpstr>
      <vt:lpstr>Equivalent optimization problem</vt:lpstr>
      <vt:lpstr>Back to the non-separable case</vt:lpstr>
      <vt:lpstr>Soft margin optimization</vt:lpstr>
      <vt:lpstr>Optimization 1: Absorbing constraints</vt:lpstr>
      <vt:lpstr>Optimization 2:  Sub-gradient descent</vt:lpstr>
      <vt:lpstr>Stochastic subgradient descent</vt:lpstr>
      <vt:lpstr>SVMs for NLP</vt:lpstr>
      <vt:lpstr>Kernels and non-linearity</vt:lpstr>
      <vt:lpstr>More on SVMs</vt:lpstr>
      <vt:lpstr>SVMs vs. AdaBoost</vt:lpstr>
      <vt:lpstr>More on discriminative methods</vt:lpstr>
      <vt:lpstr>Learning to rank</vt:lpstr>
      <vt:lpstr>Features for web page ranking</vt:lpstr>
      <vt:lpstr>Optimization Problem</vt:lpstr>
      <vt:lpstr>Come work with us at Microsoft!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Linguistic Intent Detection</dc:title>
  <dc:creator>John Blitzer</dc:creator>
  <cp:lastModifiedBy>John Blitzer</cp:lastModifiedBy>
  <cp:revision>927</cp:revision>
  <dcterms:created xsi:type="dcterms:W3CDTF">2008-04-09T07:27:22Z</dcterms:created>
  <dcterms:modified xsi:type="dcterms:W3CDTF">2008-08-05T14:00:40Z</dcterms:modified>
</cp:coreProperties>
</file>